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256" r:id="rId2"/>
    <p:sldId id="257" r:id="rId3"/>
    <p:sldId id="263" r:id="rId4"/>
    <p:sldId id="267" r:id="rId5"/>
    <p:sldId id="264" r:id="rId6"/>
    <p:sldId id="313" r:id="rId7"/>
    <p:sldId id="266" r:id="rId8"/>
    <p:sldId id="303" r:id="rId9"/>
    <p:sldId id="310" r:id="rId10"/>
    <p:sldId id="312" r:id="rId11"/>
    <p:sldId id="311" r:id="rId12"/>
    <p:sldId id="309" r:id="rId13"/>
    <p:sldId id="268" r:id="rId14"/>
    <p:sldId id="270" r:id="rId15"/>
    <p:sldId id="271" r:id="rId16"/>
    <p:sldId id="269" r:id="rId17"/>
    <p:sldId id="272" r:id="rId18"/>
    <p:sldId id="273" r:id="rId19"/>
    <p:sldId id="274" r:id="rId20"/>
    <p:sldId id="277" r:id="rId21"/>
    <p:sldId id="278" r:id="rId22"/>
    <p:sldId id="275" r:id="rId23"/>
    <p:sldId id="279" r:id="rId24"/>
    <p:sldId id="287" r:id="rId25"/>
    <p:sldId id="288" r:id="rId26"/>
    <p:sldId id="289" r:id="rId27"/>
    <p:sldId id="280" r:id="rId28"/>
    <p:sldId id="290" r:id="rId29"/>
    <p:sldId id="302" r:id="rId30"/>
    <p:sldId id="285" r:id="rId31"/>
    <p:sldId id="282" r:id="rId32"/>
    <p:sldId id="284" r:id="rId33"/>
    <p:sldId id="291" r:id="rId34"/>
    <p:sldId id="306" r:id="rId35"/>
    <p:sldId id="305" r:id="rId36"/>
    <p:sldId id="307" r:id="rId37"/>
    <p:sldId id="308" r:id="rId38"/>
    <p:sldId id="319" r:id="rId39"/>
    <p:sldId id="320" r:id="rId40"/>
    <p:sldId id="321" r:id="rId41"/>
    <p:sldId id="322" r:id="rId42"/>
    <p:sldId id="323" r:id="rId43"/>
    <p:sldId id="301" r:id="rId44"/>
    <p:sldId id="324" r:id="rId45"/>
    <p:sldId id="335" r:id="rId46"/>
    <p:sldId id="334" r:id="rId47"/>
    <p:sldId id="336" r:id="rId48"/>
    <p:sldId id="325" r:id="rId49"/>
    <p:sldId id="326" r:id="rId50"/>
    <p:sldId id="327" r:id="rId51"/>
    <p:sldId id="338" r:id="rId52"/>
    <p:sldId id="337" r:id="rId53"/>
    <p:sldId id="328" r:id="rId54"/>
    <p:sldId id="330" r:id="rId55"/>
    <p:sldId id="333" r:id="rId56"/>
    <p:sldId id="316" r:id="rId57"/>
    <p:sldId id="314" r:id="rId58"/>
    <p:sldId id="318" r:id="rId59"/>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111111"/>
    <a:srgbClr val="66FFFF"/>
    <a:srgbClr val="FF99FF"/>
    <a:srgbClr val="DE1094"/>
    <a:srgbClr val="009900"/>
    <a:srgbClr val="FFFF66"/>
    <a:srgbClr val="008000"/>
    <a:srgbClr val="66FF9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34" autoAdjust="0"/>
    <p:restoredTop sz="94624" autoAdjust="0"/>
  </p:normalViewPr>
  <p:slideViewPr>
    <p:cSldViewPr>
      <p:cViewPr varScale="1">
        <p:scale>
          <a:sx n="116" d="100"/>
          <a:sy n="116" d="100"/>
        </p:scale>
        <p:origin x="1464" y="108"/>
      </p:cViewPr>
      <p:guideLst>
        <p:guide orient="horz" pos="2160"/>
        <p:guide pos="2880"/>
      </p:guideLst>
    </p:cSldViewPr>
  </p:slideViewPr>
  <p:outlineViewPr>
    <p:cViewPr>
      <p:scale>
        <a:sx n="33" d="100"/>
        <a:sy n="33" d="100"/>
      </p:scale>
      <p:origin x="0" y="879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175322-20DB-431B-9F9C-CCD7B4814C63}" type="datetimeFigureOut">
              <a:rPr lang="pt-BR" smtClean="0"/>
              <a:t>06/05/2019</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6D7D1D-4776-408F-AF25-580563691721}" type="slidenum">
              <a:rPr lang="pt-BR" smtClean="0"/>
              <a:t>‹nº›</a:t>
            </a:fld>
            <a:endParaRPr lang="pt-BR"/>
          </a:p>
        </p:txBody>
      </p:sp>
    </p:spTree>
    <p:extLst>
      <p:ext uri="{BB962C8B-B14F-4D97-AF65-F5344CB8AC3E}">
        <p14:creationId xmlns:p14="http://schemas.microsoft.com/office/powerpoint/2010/main" val="3336323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F36D7D1D-4776-408F-AF25-580563691721}" type="slidenum">
              <a:rPr lang="pt-BR" smtClean="0"/>
              <a:t>1</a:t>
            </a:fld>
            <a:endParaRPr lang="pt-BR"/>
          </a:p>
        </p:txBody>
      </p:sp>
    </p:spTree>
    <p:extLst>
      <p:ext uri="{BB962C8B-B14F-4D97-AF65-F5344CB8AC3E}">
        <p14:creationId xmlns:p14="http://schemas.microsoft.com/office/powerpoint/2010/main" val="37947768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F36D7D1D-4776-408F-AF25-580563691721}" type="slidenum">
              <a:rPr lang="pt-BR" smtClean="0"/>
              <a:t>12</a:t>
            </a:fld>
            <a:endParaRPr lang="pt-BR"/>
          </a:p>
        </p:txBody>
      </p:sp>
    </p:spTree>
    <p:extLst>
      <p:ext uri="{BB962C8B-B14F-4D97-AF65-F5344CB8AC3E}">
        <p14:creationId xmlns:p14="http://schemas.microsoft.com/office/powerpoint/2010/main" val="1599909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F36D7D1D-4776-408F-AF25-580563691721}" type="slidenum">
              <a:rPr lang="pt-BR" smtClean="0"/>
              <a:t>38</a:t>
            </a:fld>
            <a:endParaRPr lang="pt-BR"/>
          </a:p>
        </p:txBody>
      </p:sp>
    </p:spTree>
    <p:extLst>
      <p:ext uri="{BB962C8B-B14F-4D97-AF65-F5344CB8AC3E}">
        <p14:creationId xmlns:p14="http://schemas.microsoft.com/office/powerpoint/2010/main" val="1936019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20847A52-D9A8-4923-A376-5BDACD341FF5}" type="datetimeFigureOut">
              <a:rPr lang="pt-BR" smtClean="0"/>
              <a:pPr/>
              <a:t>06/05/2019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3E9FC653-9695-413E-853C-2D4B94AB3100}" type="slidenum">
              <a:rPr lang="pt-BR" smtClean="0"/>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20847A52-D9A8-4923-A376-5BDACD341FF5}" type="datetimeFigureOut">
              <a:rPr lang="pt-BR" smtClean="0"/>
              <a:pPr/>
              <a:t>06/05/2019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3E9FC653-9695-413E-853C-2D4B94AB3100}" type="slidenum">
              <a:rPr lang="pt-BR" smtClean="0"/>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p>
            <a:fld id="{20847A52-D9A8-4923-A376-5BDACD341FF5}" type="datetimeFigureOut">
              <a:rPr lang="pt-BR" smtClean="0"/>
              <a:pPr/>
              <a:t>06/05/2019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3E9FC653-9695-413E-853C-2D4B94AB3100}" type="slidenum">
              <a:rPr lang="pt-BR" smtClean="0"/>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20847A52-D9A8-4923-A376-5BDACD341FF5}" type="datetimeFigureOut">
              <a:rPr lang="pt-BR" smtClean="0"/>
              <a:pPr/>
              <a:t>06/05/2019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3E9FC653-9695-413E-853C-2D4B94AB3100}" type="slidenum">
              <a:rPr lang="pt-BR" smtClean="0"/>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20847A52-D9A8-4923-A376-5BDACD341FF5}" type="datetimeFigureOut">
              <a:rPr lang="pt-BR" smtClean="0"/>
              <a:pPr/>
              <a:t>06/05/2019</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3E9FC653-9695-413E-853C-2D4B94AB3100}" type="slidenum">
              <a:rPr lang="pt-BR" smtClean="0"/>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2"/>
          <p:cNvSpPr>
            <a:spLocks noGrp="1"/>
          </p:cNvSpPr>
          <p:nvPr>
            <p:ph type="dt" sz="half" idx="10"/>
          </p:nvPr>
        </p:nvSpPr>
        <p:spPr/>
        <p:txBody>
          <a:bodyPr/>
          <a:lstStyle/>
          <a:p>
            <a:fld id="{20847A52-D9A8-4923-A376-5BDACD341FF5}" type="datetimeFigureOut">
              <a:rPr lang="pt-BR" smtClean="0"/>
              <a:pPr/>
              <a:t>06/05/2019</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3E9FC653-9695-413E-853C-2D4B94AB3100}" type="slidenum">
              <a:rPr lang="pt-BR" smtClean="0"/>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20847A52-D9A8-4923-A376-5BDACD341FF5}" type="datetimeFigureOut">
              <a:rPr lang="pt-BR" smtClean="0"/>
              <a:pPr/>
              <a:t>06/05/2019</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3E9FC653-9695-413E-853C-2D4B94AB3100}" type="slidenum">
              <a:rPr lang="pt-BR" smtClean="0"/>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20847A52-D9A8-4923-A376-5BDACD341FF5}" type="datetimeFigureOut">
              <a:rPr lang="pt-BR" smtClean="0"/>
              <a:pPr/>
              <a:t>06/05/2019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3E9FC653-9695-413E-853C-2D4B94AB3100}" type="slidenum">
              <a:rPr lang="pt-BR" smtClean="0"/>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20847A52-D9A8-4923-A376-5BDACD341FF5}" type="datetimeFigureOut">
              <a:rPr lang="pt-BR" smtClean="0"/>
              <a:pPr/>
              <a:t>06/05/2019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3E9FC653-9695-413E-853C-2D4B94AB3100}" type="slidenum">
              <a:rPr lang="pt-BR" smtClean="0"/>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20847A52-D9A8-4923-A376-5BDACD341FF5}" type="datetimeFigureOut">
              <a:rPr lang="pt-BR" smtClean="0"/>
              <a:pPr/>
              <a:t>06/05/2019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3E9FC653-9695-413E-853C-2D4B94AB3100}" type="slidenum">
              <a:rPr lang="pt-BR" smtClean="0"/>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20847A52-D9A8-4923-A376-5BDACD341FF5}" type="datetimeFigureOut">
              <a:rPr lang="pt-BR" smtClean="0"/>
              <a:pPr/>
              <a:t>06/05/2019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3E9FC653-9695-413E-853C-2D4B94AB3100}" type="slidenum">
              <a:rPr lang="pt-BR" smtClean="0"/>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847A52-D9A8-4923-A376-5BDACD341FF5}" type="datetimeFigureOut">
              <a:rPr lang="pt-BR" smtClean="0"/>
              <a:pPr/>
              <a:t>06/05/2019</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9FC653-9695-413E-853C-2D4B94AB3100}" type="slidenum">
              <a:rPr lang="pt-BR" smtClean="0"/>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slide" Target="slide2.xml"/><Relationship Id="rId4" Type="http://schemas.openxmlformats.org/officeDocument/2006/relationships/slide" Target="slide3.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56.xml"/><Relationship Id="rId1" Type="http://schemas.openxmlformats.org/officeDocument/2006/relationships/slideLayout" Target="../slideLayouts/slideLayout2.xml"/><Relationship Id="rId4" Type="http://schemas.openxmlformats.org/officeDocument/2006/relationships/slide" Target="slide44.xml"/></Relationships>
</file>

<file path=ppt/slides/_rels/slide3.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2.jpg"/><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slide" Target="slide7.xml"/><Relationship Id="rId4" Type="http://schemas.openxmlformats.org/officeDocument/2006/relationships/slide" Target="slide6.xml"/></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gif"/><Relationship Id="rId1" Type="http://schemas.openxmlformats.org/officeDocument/2006/relationships/slideLayout" Target="../slideLayouts/slideLayout2.xml"/><Relationship Id="rId4" Type="http://schemas.openxmlformats.org/officeDocument/2006/relationships/slide" Target="slide8.xml"/></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slide" Target="slide11.xml"/><Relationship Id="rId5" Type="http://schemas.openxmlformats.org/officeDocument/2006/relationships/slide" Target="slide12.xml"/><Relationship Id="rId4" Type="http://schemas.openxmlformats.org/officeDocument/2006/relationships/slide" Target="slide9.xml"/></Relationships>
</file>

<file path=ppt/slides/_rels/slide9.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slide" Target="slide17.xml"/><Relationship Id="rId5" Type="http://schemas.openxmlformats.org/officeDocument/2006/relationships/slide" Target="slide16.xml"/><Relationship Id="rId4" Type="http://schemas.openxmlformats.org/officeDocument/2006/relationships/slide" Target="slide15.xml"/></Relationships>
</file>

<file path=ppt/slides/_rels/slide1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slide" Target="slide1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slide" Target="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1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slide" Target="slide13.xml"/></Relationships>
</file>

<file path=ppt/slides/_rels/slide18.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19.xml"/><Relationship Id="rId1" Type="http://schemas.openxmlformats.org/officeDocument/2006/relationships/slideLayout" Target="../slideLayouts/slideLayout2.xml"/><Relationship Id="rId5" Type="http://schemas.openxmlformats.org/officeDocument/2006/relationships/slide" Target="slide20.xml"/><Relationship Id="rId4" Type="http://schemas.openxmlformats.org/officeDocument/2006/relationships/slide" Target="slide21.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 Target="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23.xml"/><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22.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 Target="slide26.xml"/><Relationship Id="rId2" Type="http://schemas.openxmlformats.org/officeDocument/2006/relationships/slide" Target="slide25.xml"/><Relationship Id="rId1" Type="http://schemas.openxmlformats.org/officeDocument/2006/relationships/slideLayout" Target="../slideLayouts/slideLayout2.xml"/><Relationship Id="rId5" Type="http://schemas.openxmlformats.org/officeDocument/2006/relationships/slide" Target="slide24.xml"/><Relationship Id="rId4" Type="http://schemas.openxmlformats.org/officeDocument/2006/relationships/slide" Target="slide27.xml"/></Relationships>
</file>

<file path=ppt/slides/_rels/slide2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slide" Target="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slide" Target="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slide" Target="slide2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slide" Target="slide29.xml"/><Relationship Id="rId5" Type="http://schemas.openxmlformats.org/officeDocument/2006/relationships/slide" Target="slide31.xml"/><Relationship Id="rId4" Type="http://schemas.openxmlformats.org/officeDocument/2006/relationships/slide" Target="slide30.xml"/></Relationships>
</file>

<file path=ppt/slides/_rels/slide2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slide" Target="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image" Target="../media/image27.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slide" Target="slide37.xml"/><Relationship Id="rId1" Type="http://schemas.openxmlformats.org/officeDocument/2006/relationships/slideLayout" Target="../slideLayouts/slideLayout2.xml"/><Relationship Id="rId5" Type="http://schemas.openxmlformats.org/officeDocument/2006/relationships/slide" Target="slide35.xml"/><Relationship Id="rId4" Type="http://schemas.openxmlformats.org/officeDocument/2006/relationships/slide" Target="slide36.xml"/></Relationships>
</file>

<file path=ppt/slides/_rels/slide34.xml.rels><?xml version="1.0" encoding="UTF-8" standalone="yes"?>
<Relationships xmlns="http://schemas.openxmlformats.org/package/2006/relationships"><Relationship Id="rId3" Type="http://schemas.openxmlformats.org/officeDocument/2006/relationships/slide" Target="slide38.xml"/><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 Target="slide40.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slide" Target="slide41.xml"/><Relationship Id="rId5" Type="http://schemas.openxmlformats.org/officeDocument/2006/relationships/slide" Target="slide42.xml"/><Relationship Id="rId4" Type="http://schemas.openxmlformats.org/officeDocument/2006/relationships/slide" Target="slide39.xml"/></Relationships>
</file>

<file path=ppt/slides/_rels/slide39.xml.rels><?xml version="1.0" encoding="UTF-8" standalone="yes"?>
<Relationships xmlns="http://schemas.openxmlformats.org/package/2006/relationships"><Relationship Id="rId3" Type="http://schemas.openxmlformats.org/officeDocument/2006/relationships/slide" Target="slide43.xm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slide" Target="slide38.xm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slide" Target="slide38.xm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 Target="slide3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slide" Target="slide4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slide" Target="slide4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slide" Target="slide4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slide" Target="slide4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slide" Target="slide4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slide" Target="slide5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slide" Target="slide5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slide" Target="slide52.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slide" Target="slide53.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slide" Target="slide5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slide" Target="slide55.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slide" Target="slide57.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slide" Target="slide58.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1000" r="-11000"/>
          </a:stretch>
        </a:blipFill>
        <a:effectLst/>
      </p:bgPr>
    </p:bg>
    <p:spTree>
      <p:nvGrpSpPr>
        <p:cNvPr id="1" name=""/>
        <p:cNvGrpSpPr/>
        <p:nvPr/>
      </p:nvGrpSpPr>
      <p:grpSpPr>
        <a:xfrm>
          <a:off x="0" y="0"/>
          <a:ext cx="0" cy="0"/>
          <a:chOff x="0" y="0"/>
          <a:chExt cx="0" cy="0"/>
        </a:xfrm>
      </p:grpSpPr>
      <p:sp>
        <p:nvSpPr>
          <p:cNvPr id="19" name="Retângulo 18"/>
          <p:cNvSpPr/>
          <p:nvPr/>
        </p:nvSpPr>
        <p:spPr>
          <a:xfrm>
            <a:off x="0" y="188639"/>
            <a:ext cx="9144000" cy="2585323"/>
          </a:xfrm>
          <a:prstGeom prst="rect">
            <a:avLst/>
          </a:prstGeom>
          <a:noFill/>
        </p:spPr>
        <p:txBody>
          <a:bodyPr wrap="square" lIns="91440" tIns="45720" rIns="91440" bIns="45720">
            <a:spAutoFit/>
          </a:bodyPr>
          <a:lstStyle/>
          <a:p>
            <a:pPr algn="ctr"/>
            <a:r>
              <a:rPr lang="pt-BR" sz="5400" b="1" cap="none" spc="0" dirty="0" smtClean="0">
                <a:ln w="900" cmpd="sng">
                  <a:solidFill>
                    <a:schemeClr val="accent1">
                      <a:satMod val="190000"/>
                      <a:alpha val="55000"/>
                    </a:schemeClr>
                  </a:solidFill>
                  <a:prstDash val="solid"/>
                </a:ln>
              </a:rPr>
              <a:t>JOGO EDUCACIONAL:</a:t>
            </a:r>
            <a:r>
              <a:rPr lang="pt-BR" sz="4000" b="1" cap="none" spc="0" dirty="0" smtClean="0">
                <a:ln w="900" cmpd="sng">
                  <a:solidFill>
                    <a:schemeClr val="accent1">
                      <a:satMod val="190000"/>
                      <a:alpha val="55000"/>
                    </a:schemeClr>
                  </a:solidFill>
                  <a:prstDash val="solid"/>
                </a:ln>
              </a:rPr>
              <a:t/>
            </a:r>
            <a:br>
              <a:rPr lang="pt-BR" sz="4000" b="1" cap="none" spc="0" dirty="0" smtClean="0">
                <a:ln w="900" cmpd="sng">
                  <a:solidFill>
                    <a:schemeClr val="accent1">
                      <a:satMod val="190000"/>
                      <a:alpha val="55000"/>
                    </a:schemeClr>
                  </a:solidFill>
                  <a:prstDash val="solid"/>
                </a:ln>
              </a:rPr>
            </a:br>
            <a:r>
              <a:rPr lang="pt-BR" sz="5400" b="1" dirty="0" smtClean="0">
                <a:ln w="900" cmpd="sng">
                  <a:solidFill>
                    <a:schemeClr val="accent1">
                      <a:satMod val="190000"/>
                      <a:alpha val="55000"/>
                    </a:schemeClr>
                  </a:solidFill>
                  <a:prstDash val="solid"/>
                </a:ln>
              </a:rPr>
              <a:t>Meio Ambiente e a</a:t>
            </a:r>
          </a:p>
          <a:p>
            <a:pPr algn="ctr"/>
            <a:r>
              <a:rPr lang="pt-BR" sz="5400" b="1" cap="none" spc="0" dirty="0" smtClean="0">
                <a:ln w="900" cmpd="sng">
                  <a:solidFill>
                    <a:schemeClr val="accent1">
                      <a:satMod val="190000"/>
                      <a:alpha val="55000"/>
                    </a:schemeClr>
                  </a:solidFill>
                  <a:prstDash val="solid"/>
                </a:ln>
              </a:rPr>
              <a:t>Matemática</a:t>
            </a:r>
            <a:endParaRPr lang="pt-BR" sz="5400" b="1" cap="none" spc="0" dirty="0">
              <a:ln w="900" cmpd="sng">
                <a:solidFill>
                  <a:schemeClr val="accent1">
                    <a:satMod val="190000"/>
                    <a:alpha val="55000"/>
                  </a:schemeClr>
                </a:solidFill>
                <a:prstDash val="solid"/>
              </a:ln>
            </a:endParaRPr>
          </a:p>
        </p:txBody>
      </p:sp>
      <p:sp>
        <p:nvSpPr>
          <p:cNvPr id="2" name="Elipse 1"/>
          <p:cNvSpPr/>
          <p:nvPr/>
        </p:nvSpPr>
        <p:spPr>
          <a:xfrm>
            <a:off x="755576" y="3886507"/>
            <a:ext cx="2814044" cy="17281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a:solidFill>
                  <a:schemeClr val="tx1"/>
                </a:solidFill>
                <a:hlinkClick r:id="rId4" action="ppaction://hlinksldjump"/>
              </a:rPr>
              <a:t>INICIAR JOGO</a:t>
            </a:r>
            <a:r>
              <a:rPr lang="pt-BR" sz="2000" b="1" dirty="0">
                <a:solidFill>
                  <a:schemeClr val="tx1"/>
                </a:solidFill>
              </a:rPr>
              <a:t> </a:t>
            </a:r>
          </a:p>
        </p:txBody>
      </p:sp>
      <p:sp>
        <p:nvSpPr>
          <p:cNvPr id="3" name="Retângulo 2"/>
          <p:cNvSpPr/>
          <p:nvPr/>
        </p:nvSpPr>
        <p:spPr>
          <a:xfrm>
            <a:off x="4479634" y="3700140"/>
            <a:ext cx="184730" cy="369332"/>
          </a:xfrm>
          <a:prstGeom prst="rect">
            <a:avLst/>
          </a:prstGeom>
        </p:spPr>
        <p:txBody>
          <a:bodyPr wrap="none">
            <a:spAutoFit/>
          </a:bodyPr>
          <a:lstStyle/>
          <a:p>
            <a:pPr algn="ctr"/>
            <a:endParaRPr lang="pt-BR" b="1" dirty="0"/>
          </a:p>
        </p:txBody>
      </p:sp>
      <p:sp>
        <p:nvSpPr>
          <p:cNvPr id="8" name="Elipse 7"/>
          <p:cNvSpPr/>
          <p:nvPr/>
        </p:nvSpPr>
        <p:spPr>
          <a:xfrm>
            <a:off x="5580361" y="3886507"/>
            <a:ext cx="2814044" cy="17281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a:hlinkClick r:id="rId5" action="ppaction://hlinksldjump"/>
              </a:rPr>
              <a:t>COMO JOGAR</a:t>
            </a:r>
            <a:endParaRPr lang="pt-BR" sz="2000" b="1" dirty="0"/>
          </a:p>
        </p:txBody>
      </p:sp>
      <p:sp>
        <p:nvSpPr>
          <p:cNvPr id="6" name="CaixaDeTexto 5"/>
          <p:cNvSpPr txBox="1"/>
          <p:nvPr/>
        </p:nvSpPr>
        <p:spPr>
          <a:xfrm>
            <a:off x="323528" y="6204024"/>
            <a:ext cx="1295128" cy="523220"/>
          </a:xfrm>
          <a:prstGeom prst="rect">
            <a:avLst/>
          </a:prstGeom>
          <a:noFill/>
        </p:spPr>
        <p:txBody>
          <a:bodyPr wrap="square" rtlCol="0">
            <a:spAutoFit/>
          </a:bodyPr>
          <a:lstStyle/>
          <a:p>
            <a:r>
              <a:rPr lang="pt-BR" sz="1400" b="1" dirty="0" smtClean="0"/>
              <a:t>     </a:t>
            </a:r>
            <a:r>
              <a:rPr lang="pt-BR" sz="1200" b="1" dirty="0" smtClean="0"/>
              <a:t>Fonte: Google</a:t>
            </a:r>
            <a:endParaRPr lang="pt-BR" sz="1200" b="1" dirty="0"/>
          </a:p>
          <a:p>
            <a:endParaRPr lang="pt-BR" sz="14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67544" y="1000108"/>
            <a:ext cx="8208912" cy="4071965"/>
          </a:xfrm>
        </p:spPr>
        <p:txBody>
          <a:bodyPr>
            <a:noAutofit/>
          </a:bodyPr>
          <a:lstStyle/>
          <a:p>
            <a:pPr marL="0" indent="0" algn="just">
              <a:spcBef>
                <a:spcPts val="0"/>
              </a:spcBef>
              <a:buAutoNum type="arabicPeriod"/>
            </a:pPr>
            <a:r>
              <a:rPr lang="pt-BR" sz="1800" b="1" dirty="0" smtClean="0"/>
              <a:t> Clique na opção JOGAR;</a:t>
            </a:r>
          </a:p>
          <a:p>
            <a:pPr marL="0" indent="0" algn="just">
              <a:spcBef>
                <a:spcPts val="0"/>
              </a:spcBef>
              <a:buAutoNum type="arabicPeriod"/>
            </a:pPr>
            <a:r>
              <a:rPr lang="pt-BR" sz="1800" b="1" dirty="0" smtClean="0"/>
              <a:t> Em seguida, leia atentamente as perguntas e tente encontrar a resposta correta;</a:t>
            </a:r>
          </a:p>
          <a:p>
            <a:pPr marL="0" indent="0" algn="just">
              <a:spcBef>
                <a:spcPts val="0"/>
              </a:spcBef>
              <a:buAutoNum type="arabicPeriod"/>
            </a:pPr>
            <a:r>
              <a:rPr lang="pt-BR" sz="1800" b="1" dirty="0" smtClean="0"/>
              <a:t> Ao encontrar a resposta correta clique em: SEGUIR EM FRENTE;</a:t>
            </a:r>
          </a:p>
          <a:p>
            <a:pPr marL="0" indent="0" algn="just">
              <a:spcBef>
                <a:spcPts val="0"/>
              </a:spcBef>
              <a:buAutoNum type="arabicPeriod"/>
            </a:pPr>
            <a:r>
              <a:rPr lang="pt-BR" sz="1800" b="1" dirty="0" smtClean="0"/>
              <a:t> Caso não acerte a resposta correta, você será direcionado(a) a uma página onde estará a explicação;</a:t>
            </a:r>
          </a:p>
          <a:p>
            <a:pPr marL="0" indent="0" algn="just">
              <a:spcBef>
                <a:spcPts val="0"/>
              </a:spcBef>
              <a:buAutoNum type="arabicPeriod"/>
            </a:pPr>
            <a:r>
              <a:rPr lang="pt-BR" sz="1800" b="1" dirty="0" smtClean="0"/>
              <a:t> Após encontrar isto, clique na opção TENTAR NOVAMENTE para voltar à pergunta e achar a resposta correta;</a:t>
            </a:r>
          </a:p>
          <a:p>
            <a:pPr marL="0" indent="0" algn="just">
              <a:spcBef>
                <a:spcPts val="0"/>
              </a:spcBef>
              <a:buAutoNum type="arabicPeriod"/>
            </a:pPr>
            <a:r>
              <a:rPr lang="pt-BR" sz="1800" b="1" dirty="0" smtClean="0"/>
              <a:t> O jogo contém 08 questões com 4 alternativas cada uma;</a:t>
            </a:r>
          </a:p>
          <a:p>
            <a:pPr marL="0" indent="0" algn="just">
              <a:spcBef>
                <a:spcPts val="0"/>
              </a:spcBef>
              <a:buAutoNum type="arabicPeriod"/>
            </a:pPr>
            <a:r>
              <a:rPr lang="pt-BR" sz="1800" b="1" dirty="0" smtClean="0"/>
              <a:t> O objetivo do jogo é proporcionar aprendizado, sobre a Educação Ambiental de maneira interdisciplinar, através da interação entre as perguntas e as respostas;</a:t>
            </a:r>
          </a:p>
          <a:p>
            <a:pPr marL="0" indent="0" algn="just">
              <a:spcBef>
                <a:spcPts val="0"/>
              </a:spcBef>
              <a:buAutoNum type="arabicPeriod"/>
            </a:pPr>
            <a:r>
              <a:rPr lang="pt-BR" sz="1800" b="1" dirty="0" smtClean="0"/>
              <a:t> Concentre-se e ótimo jogo!</a:t>
            </a:r>
            <a:endParaRPr lang="pt-BR" sz="1800" b="1" dirty="0"/>
          </a:p>
        </p:txBody>
      </p:sp>
      <p:sp>
        <p:nvSpPr>
          <p:cNvPr id="4" name="Retângulo 3"/>
          <p:cNvSpPr/>
          <p:nvPr/>
        </p:nvSpPr>
        <p:spPr>
          <a:xfrm>
            <a:off x="1835696" y="116632"/>
            <a:ext cx="5503174" cy="923330"/>
          </a:xfrm>
          <a:prstGeom prst="rect">
            <a:avLst/>
          </a:prstGeom>
          <a:noFill/>
        </p:spPr>
        <p:txBody>
          <a:bodyPr wrap="square" lIns="91440" tIns="45720" rIns="91440" bIns="45720">
            <a:spAutoFit/>
          </a:bodyPr>
          <a:lstStyle/>
          <a:p>
            <a:pPr algn="ctr"/>
            <a:r>
              <a:rPr lang="pt-BR" sz="5400" b="1" cap="none" spc="0" dirty="0" smtClean="0">
                <a:ln w="19050">
                  <a:solidFill>
                    <a:schemeClr val="tx2">
                      <a:tint val="1000"/>
                    </a:schemeClr>
                  </a:solidFill>
                  <a:prstDash val="solid"/>
                </a:ln>
              </a:rPr>
              <a:t>Instruções do Jogo</a:t>
            </a:r>
            <a:endParaRPr lang="pt-BR" sz="5400" b="1" cap="none" spc="0" dirty="0">
              <a:ln w="19050">
                <a:solidFill>
                  <a:schemeClr val="tx2">
                    <a:tint val="1000"/>
                  </a:schemeClr>
                </a:solidFill>
                <a:prstDash val="solid"/>
              </a:ln>
            </a:endParaRPr>
          </a:p>
        </p:txBody>
      </p:sp>
      <p:sp>
        <p:nvSpPr>
          <p:cNvPr id="7" name="Retângulo de cantos arredondados 6"/>
          <p:cNvSpPr/>
          <p:nvPr/>
        </p:nvSpPr>
        <p:spPr>
          <a:xfrm>
            <a:off x="3238695" y="4488220"/>
            <a:ext cx="2786082" cy="925645"/>
          </a:xfrm>
          <a:prstGeom prst="roundRect">
            <a:avLst/>
          </a:prstGeom>
          <a:solidFill>
            <a:srgbClr val="66FF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solidFill>
                  <a:schemeClr val="tx1"/>
                </a:solidFill>
                <a:hlinkClick r:id="" action="ppaction://hlinkshowjump?jump=firstslide"/>
              </a:rPr>
              <a:t>RETORNAR</a:t>
            </a:r>
            <a:endParaRPr lang="pt-BR" sz="2000" b="1" dirty="0">
              <a:solidFill>
                <a:schemeClr val="tx1"/>
              </a:solidFill>
            </a:endParaRPr>
          </a:p>
        </p:txBody>
      </p:sp>
      <p:sp>
        <p:nvSpPr>
          <p:cNvPr id="5" name="Retângulo de cantos arredondados 4"/>
          <p:cNvSpPr/>
          <p:nvPr/>
        </p:nvSpPr>
        <p:spPr>
          <a:xfrm>
            <a:off x="467544" y="4485171"/>
            <a:ext cx="2652292" cy="928694"/>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2" action="ppaction://hlinksldjump"/>
              </a:rPr>
              <a:t>REFERÊNCIAS</a:t>
            </a:r>
          </a:p>
          <a:p>
            <a:pPr algn="ctr"/>
            <a:r>
              <a:rPr lang="pt-BR" sz="2000" b="1" dirty="0" smtClean="0">
                <a:hlinkClick r:id="rId2" action="ppaction://hlinksldjump"/>
              </a:rPr>
              <a:t> BIBLIOGRÁFICAS</a:t>
            </a:r>
            <a:endParaRPr lang="pt-BR" sz="2000" b="1" dirty="0"/>
          </a:p>
        </p:txBody>
      </p:sp>
      <p:sp>
        <p:nvSpPr>
          <p:cNvPr id="8" name="Retângulo de cantos arredondados 7"/>
          <p:cNvSpPr/>
          <p:nvPr/>
        </p:nvSpPr>
        <p:spPr>
          <a:xfrm>
            <a:off x="6143635" y="4485171"/>
            <a:ext cx="2532821" cy="928694"/>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3" action="ppaction://hlinksldjump"/>
              </a:rPr>
              <a:t>JOGAR</a:t>
            </a:r>
            <a:endParaRPr lang="pt-BR" sz="2000" b="1" dirty="0"/>
          </a:p>
        </p:txBody>
      </p:sp>
      <p:sp>
        <p:nvSpPr>
          <p:cNvPr id="9" name="Retângulo de cantos arredondados 8"/>
          <p:cNvSpPr/>
          <p:nvPr/>
        </p:nvSpPr>
        <p:spPr>
          <a:xfrm>
            <a:off x="467544" y="5589240"/>
            <a:ext cx="2652292" cy="928694"/>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4" action="ppaction://hlinksldjump"/>
              </a:rPr>
              <a:t>MANUAL DO PROFESSOR</a:t>
            </a:r>
            <a:endParaRPr lang="pt-BR" sz="2000" b="1" dirty="0"/>
          </a:p>
        </p:txBody>
      </p:sp>
    </p:spTree>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4" name="Retângulo de cantos arredondados 3"/>
          <p:cNvSpPr/>
          <p:nvPr/>
        </p:nvSpPr>
        <p:spPr>
          <a:xfrm>
            <a:off x="4644008" y="3921152"/>
            <a:ext cx="3677594" cy="79208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3" action="ppaction://hlinksldjump"/>
              </a:rPr>
              <a:t>B)4.000.000</a:t>
            </a:r>
            <a:endParaRPr lang="pt-BR" sz="2000" b="1" dirty="0"/>
          </a:p>
        </p:txBody>
      </p:sp>
      <p:sp>
        <p:nvSpPr>
          <p:cNvPr id="5" name="Retângulo de cantos arredondados 4"/>
          <p:cNvSpPr/>
          <p:nvPr/>
        </p:nvSpPr>
        <p:spPr>
          <a:xfrm>
            <a:off x="467288" y="4988001"/>
            <a:ext cx="3678241" cy="792088"/>
          </a:xfrm>
          <a:prstGeom prst="roundRect">
            <a:avLst/>
          </a:prstGeom>
          <a:solidFill>
            <a:srgbClr val="FF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4" action="ppaction://hlinksldjump"/>
              </a:rPr>
              <a:t>C)10.896.000</a:t>
            </a:r>
            <a:endParaRPr lang="pt-BR" sz="2000" b="1" dirty="0"/>
          </a:p>
        </p:txBody>
      </p:sp>
      <p:sp>
        <p:nvSpPr>
          <p:cNvPr id="6" name="Retângulo de cantos arredondados 5"/>
          <p:cNvSpPr/>
          <p:nvPr/>
        </p:nvSpPr>
        <p:spPr>
          <a:xfrm>
            <a:off x="4644008" y="4988001"/>
            <a:ext cx="3671873" cy="792088"/>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5" action="ppaction://hlinksldjump"/>
              </a:rPr>
              <a:t>D)4.300.000</a:t>
            </a:r>
            <a:endParaRPr lang="pt-BR" sz="2000" b="1" dirty="0"/>
          </a:p>
        </p:txBody>
      </p:sp>
      <p:sp>
        <p:nvSpPr>
          <p:cNvPr id="7" name="Retângulo de cantos arredondados 6"/>
          <p:cNvSpPr/>
          <p:nvPr/>
        </p:nvSpPr>
        <p:spPr>
          <a:xfrm>
            <a:off x="467544" y="3921152"/>
            <a:ext cx="3677985" cy="792088"/>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6" action="ppaction://hlinksldjump"/>
              </a:rPr>
              <a:t>A)4.358.400</a:t>
            </a:r>
            <a:endParaRPr lang="pt-BR" sz="2000" b="1" dirty="0"/>
          </a:p>
        </p:txBody>
      </p:sp>
      <p:sp>
        <p:nvSpPr>
          <p:cNvPr id="2" name="Retângulo 1"/>
          <p:cNvSpPr/>
          <p:nvPr/>
        </p:nvSpPr>
        <p:spPr>
          <a:xfrm>
            <a:off x="395536" y="285728"/>
            <a:ext cx="8352928" cy="923330"/>
          </a:xfrm>
          <a:prstGeom prst="rect">
            <a:avLst/>
          </a:prstGeom>
          <a:noFill/>
        </p:spPr>
        <p:txBody>
          <a:bodyPr wrap="square" lIns="91440" tIns="45720" rIns="91440" bIns="45720">
            <a:spAutoFit/>
          </a:bodyPr>
          <a:lstStyle/>
          <a:p>
            <a:pPr algn="just"/>
            <a:r>
              <a:rPr lang="pt-BR" b="1" dirty="0">
                <a:ln w="12700">
                  <a:solidFill>
                    <a:schemeClr val="tx2">
                      <a:satMod val="155000"/>
                    </a:schemeClr>
                  </a:solidFill>
                  <a:prstDash val="solid"/>
                </a:ln>
              </a:rPr>
              <a:t>1</a:t>
            </a:r>
            <a:r>
              <a:rPr lang="pt-BR" b="1" cap="none" spc="0" dirty="0" smtClean="0">
                <a:ln w="12700">
                  <a:solidFill>
                    <a:schemeClr val="tx2">
                      <a:satMod val="155000"/>
                    </a:schemeClr>
                  </a:solidFill>
                  <a:prstDash val="solid"/>
                </a:ln>
              </a:rPr>
              <a:t>. Cada brasileiro produz quase </a:t>
            </a:r>
            <a:r>
              <a:rPr lang="pt-BR" b="1" dirty="0" smtClean="0">
                <a:ln w="12700">
                  <a:solidFill>
                    <a:schemeClr val="tx2">
                      <a:satMod val="155000"/>
                    </a:schemeClr>
                  </a:solidFill>
                  <a:prstDash val="solid"/>
                </a:ln>
              </a:rPr>
              <a:t>400 quilos de lixo todos os anos. O município de Rialma terá em 2019, de acordo  com a estimativa do IBGE, 10.896 pessoas. Então a quantidade de lixo que o município produzirá em 2019 será de:</a:t>
            </a:r>
            <a:endParaRPr lang="pt-BR" b="1" cap="none" spc="0" dirty="0">
              <a:ln w="12700">
                <a:solidFill>
                  <a:schemeClr val="tx2">
                    <a:satMod val="155000"/>
                  </a:schemeClr>
                </a:solidFill>
                <a:prstDash val="solid"/>
              </a:ln>
            </a:endParaRPr>
          </a:p>
        </p:txBody>
      </p:sp>
      <p:sp>
        <p:nvSpPr>
          <p:cNvPr id="8" name="Retângulo 7"/>
          <p:cNvSpPr/>
          <p:nvPr/>
        </p:nvSpPr>
        <p:spPr>
          <a:xfrm>
            <a:off x="-1241933" y="6453336"/>
            <a:ext cx="5741925" cy="276999"/>
          </a:xfrm>
          <a:prstGeom prst="rect">
            <a:avLst/>
          </a:prstGeom>
        </p:spPr>
        <p:txBody>
          <a:bodyPr wrap="square">
            <a:spAutoFit/>
          </a:bodyPr>
          <a:lstStyle/>
          <a:p>
            <a:pPr algn="ctr"/>
            <a:r>
              <a:rPr lang="pt-BR" sz="1200" b="1" dirty="0"/>
              <a:t>Foto: </a:t>
            </a:r>
            <a:r>
              <a:rPr lang="pt-BR" sz="1200" b="1" dirty="0" smtClean="0"/>
              <a:t>Lixão de Rialma, GO (C. </a:t>
            </a:r>
            <a:r>
              <a:rPr lang="pt-BR" sz="1200" b="1" dirty="0"/>
              <a:t>R</a:t>
            </a:r>
            <a:r>
              <a:rPr lang="pt-BR" sz="1200" b="1" dirty="0" smtClean="0"/>
              <a:t>. A. Borges).  </a:t>
            </a:r>
            <a:endParaRPr lang="pt-BR" sz="12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1520" y="1916832"/>
            <a:ext cx="8229600" cy="3600400"/>
          </a:xfrm>
        </p:spPr>
        <p:txBody>
          <a:bodyPr>
            <a:normAutofit/>
          </a:bodyPr>
          <a:lstStyle/>
          <a:p>
            <a:pPr algn="just">
              <a:buNone/>
            </a:pPr>
            <a:r>
              <a:rPr lang="pt-BR" dirty="0" smtClean="0"/>
              <a:t>		</a:t>
            </a:r>
            <a:endParaRPr lang="pt-BR" sz="2600" dirty="0">
              <a:solidFill>
                <a:schemeClr val="bg1"/>
              </a:solidFill>
            </a:endParaRPr>
          </a:p>
        </p:txBody>
      </p:sp>
      <p:sp>
        <p:nvSpPr>
          <p:cNvPr id="16" name="CaixaDeTexto 15"/>
          <p:cNvSpPr txBox="1"/>
          <p:nvPr/>
        </p:nvSpPr>
        <p:spPr>
          <a:xfrm>
            <a:off x="3214678" y="1357298"/>
            <a:ext cx="2928958" cy="707886"/>
          </a:xfrm>
          <a:prstGeom prst="rect">
            <a:avLst/>
          </a:prstGeom>
          <a:noFill/>
        </p:spPr>
        <p:txBody>
          <a:bodyPr wrap="square" rtlCol="0">
            <a:spAutoFit/>
          </a:bodyPr>
          <a:lstStyle/>
          <a:p>
            <a:pPr algn="ctr"/>
            <a:r>
              <a:rPr lang="pt-BR" sz="2000" b="1" dirty="0" smtClean="0">
                <a:solidFill>
                  <a:srgbClr val="0000FF"/>
                </a:solidFill>
              </a:rPr>
              <a:t>Você está de parabéns!! </a:t>
            </a:r>
          </a:p>
          <a:p>
            <a:pPr algn="ctr"/>
            <a:r>
              <a:rPr lang="pt-BR" sz="2000" b="1" dirty="0" smtClean="0">
                <a:solidFill>
                  <a:srgbClr val="0000FF"/>
                </a:solidFill>
              </a:rPr>
              <a:t>Continue o jogo!</a:t>
            </a:r>
            <a:endParaRPr lang="pt-BR" sz="2000" b="1" dirty="0">
              <a:solidFill>
                <a:srgbClr val="0000FF"/>
              </a:solidFill>
            </a:endParaRPr>
          </a:p>
        </p:txBody>
      </p:sp>
      <p:pic>
        <p:nvPicPr>
          <p:cNvPr id="9" name="Imagem 8" descr="BaterPalmas_01.gif"/>
          <p:cNvPicPr>
            <a:picLocks noChangeAspect="1"/>
          </p:cNvPicPr>
          <p:nvPr/>
        </p:nvPicPr>
        <p:blipFill>
          <a:blip r:embed="rId2" cstate="print"/>
          <a:stretch>
            <a:fillRect/>
          </a:stretch>
        </p:blipFill>
        <p:spPr>
          <a:xfrm>
            <a:off x="7500958" y="1214422"/>
            <a:ext cx="1008112" cy="1008112"/>
          </a:xfrm>
          <a:prstGeom prst="rect">
            <a:avLst/>
          </a:prstGeom>
        </p:spPr>
      </p:pic>
      <p:pic>
        <p:nvPicPr>
          <p:cNvPr id="10" name="Imagem 9" descr="palmasf.gif"/>
          <p:cNvPicPr>
            <a:picLocks noChangeAspect="1"/>
          </p:cNvPicPr>
          <p:nvPr/>
        </p:nvPicPr>
        <p:blipFill>
          <a:blip r:embed="rId3" cstate="print"/>
          <a:stretch>
            <a:fillRect/>
          </a:stretch>
        </p:blipFill>
        <p:spPr>
          <a:xfrm>
            <a:off x="571472" y="1214422"/>
            <a:ext cx="1000125" cy="962025"/>
          </a:xfrm>
          <a:prstGeom prst="rect">
            <a:avLst/>
          </a:prstGeom>
        </p:spPr>
      </p:pic>
      <p:sp>
        <p:nvSpPr>
          <p:cNvPr id="18" name="Retângulo 17"/>
          <p:cNvSpPr/>
          <p:nvPr/>
        </p:nvSpPr>
        <p:spPr>
          <a:xfrm>
            <a:off x="0" y="500042"/>
            <a:ext cx="9144000" cy="769441"/>
          </a:xfrm>
          <a:prstGeom prst="rect">
            <a:avLst/>
          </a:prstGeom>
          <a:noFill/>
        </p:spPr>
        <p:txBody>
          <a:bodyPr wrap="square" lIns="91440" tIns="45720" rIns="91440" bIns="45720">
            <a:spAutoFit/>
          </a:bodyPr>
          <a:lstStyle/>
          <a:p>
            <a:pPr algn="ctr"/>
            <a:r>
              <a:rPr lang="pt-BR" sz="4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33CC33"/>
                </a:solidFill>
                <a:effectLst>
                  <a:outerShdw blurRad="41275" dist="12700" dir="12000000" algn="tl" rotWithShape="0">
                    <a:srgbClr val="000000">
                      <a:alpha val="40000"/>
                    </a:srgbClr>
                  </a:outerShdw>
                </a:effectLst>
              </a:rPr>
              <a:t>PERFEITO! VOCÊ ACERTOU!!</a:t>
            </a:r>
            <a:endParaRPr lang="pt-BR" sz="4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33CC33"/>
              </a:solidFill>
              <a:effectLst>
                <a:outerShdw blurRad="41275" dist="12700" dir="12000000" algn="tl" rotWithShape="0">
                  <a:srgbClr val="000000">
                    <a:alpha val="40000"/>
                  </a:srgbClr>
                </a:outerShdw>
              </a:effectLst>
            </a:endParaRPr>
          </a:p>
        </p:txBody>
      </p:sp>
      <p:sp>
        <p:nvSpPr>
          <p:cNvPr id="12" name="Retângulo de cantos arredondados 11"/>
          <p:cNvSpPr/>
          <p:nvPr/>
        </p:nvSpPr>
        <p:spPr>
          <a:xfrm>
            <a:off x="2714612" y="5500702"/>
            <a:ext cx="3672408" cy="7200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hlinkClick r:id="rId4" action="ppaction://hlinksldjump"/>
              </a:rPr>
              <a:t>SEGUIR EM FRENTE</a:t>
            </a:r>
            <a:endParaRPr lang="pt-BR" sz="2800" b="1" dirty="0"/>
          </a:p>
        </p:txBody>
      </p:sp>
      <p:sp>
        <p:nvSpPr>
          <p:cNvPr id="8" name="Retângulo de cantos arredondados 7"/>
          <p:cNvSpPr/>
          <p:nvPr/>
        </p:nvSpPr>
        <p:spPr>
          <a:xfrm>
            <a:off x="439173" y="2207555"/>
            <a:ext cx="8072494" cy="314327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Você conhece o local onde é depositado o lixo produzido pelos habitantes de Rialma? Converse com seu professor, seria interessante conhecer!</a:t>
            </a:r>
            <a:endParaRPr lang="pt-BR" sz="24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14282" y="1643050"/>
            <a:ext cx="8400510" cy="3591826"/>
          </a:xfrm>
        </p:spPr>
        <p:txBody>
          <a:bodyPr>
            <a:normAutofit/>
          </a:bodyPr>
          <a:lstStyle/>
          <a:p>
            <a:pPr algn="just">
              <a:spcBef>
                <a:spcPts val="0"/>
              </a:spcBef>
              <a:buNone/>
            </a:pPr>
            <a:r>
              <a:rPr lang="pt-BR" sz="3500" b="1" dirty="0" smtClean="0"/>
              <a:t>		</a:t>
            </a:r>
            <a:endParaRPr lang="pt-BR" sz="2400" dirty="0"/>
          </a:p>
        </p:txBody>
      </p:sp>
      <p:sp>
        <p:nvSpPr>
          <p:cNvPr id="4" name="Retângulo 3"/>
          <p:cNvSpPr/>
          <p:nvPr/>
        </p:nvSpPr>
        <p:spPr>
          <a:xfrm>
            <a:off x="395536" y="620688"/>
            <a:ext cx="8461139" cy="769441"/>
          </a:xfrm>
          <a:prstGeom prst="rect">
            <a:avLst/>
          </a:prstGeom>
          <a:noFill/>
        </p:spPr>
        <p:txBody>
          <a:bodyPr wrap="square" lIns="91440" tIns="45720" rIns="91440" bIns="45720">
            <a:spAutoFit/>
          </a:bodyPr>
          <a:lstStyle/>
          <a:p>
            <a:pPr algn="ctr"/>
            <a:r>
              <a:rPr lang="pt-BR" sz="4400" b="1" cap="all" spc="0" dirty="0" smtClean="0">
                <a:ln w="9000" cmpd="sng">
                  <a:solidFill>
                    <a:schemeClr val="accent4">
                      <a:shade val="50000"/>
                      <a:satMod val="120000"/>
                    </a:schemeClr>
                  </a:solidFill>
                  <a:prstDash val="solid"/>
                </a:ln>
                <a:solidFill>
                  <a:srgbClr val="FFFF00"/>
                </a:solidFill>
                <a:effectLst>
                  <a:outerShdw blurRad="38100" dist="38100" dir="2700000" algn="tl">
                    <a:srgbClr val="000000">
                      <a:alpha val="43137"/>
                    </a:srgbClr>
                  </a:outerShdw>
                  <a:reflection blurRad="12700" stA="28000" endPos="45000" dist="1000" dir="5400000" sy="-100000" algn="bl" rotWithShape="0"/>
                </a:effectLst>
              </a:rPr>
              <a:t>Erro detectado!</a:t>
            </a:r>
            <a:endParaRPr lang="pt-BR" sz="4400" b="1" cap="all" spc="0" dirty="0">
              <a:ln w="9000" cmpd="sng">
                <a:solidFill>
                  <a:schemeClr val="accent4">
                    <a:shade val="50000"/>
                    <a:satMod val="120000"/>
                  </a:schemeClr>
                </a:solidFill>
                <a:prstDash val="solid"/>
              </a:ln>
              <a:solidFill>
                <a:srgbClr val="FFFF00"/>
              </a:solidFill>
              <a:effectLst>
                <a:outerShdw blurRad="38100" dist="38100" dir="2700000" algn="tl">
                  <a:srgbClr val="000000">
                    <a:alpha val="43137"/>
                  </a:srgbClr>
                </a:outerShdw>
                <a:reflection blurRad="12700" stA="28000" endPos="45000" dist="1000" dir="5400000" sy="-100000" algn="bl" rotWithShape="0"/>
              </a:effectLst>
            </a:endParaRPr>
          </a:p>
        </p:txBody>
      </p:sp>
      <p:pic>
        <p:nvPicPr>
          <p:cNvPr id="10" name="Imagem 9" descr="cara triste.jpg"/>
          <p:cNvPicPr>
            <a:picLocks noChangeAspect="1"/>
          </p:cNvPicPr>
          <p:nvPr/>
        </p:nvPicPr>
        <p:blipFill>
          <a:blip r:embed="rId2" cstate="print"/>
          <a:stretch>
            <a:fillRect/>
          </a:stretch>
        </p:blipFill>
        <p:spPr>
          <a:xfrm>
            <a:off x="7143768" y="500042"/>
            <a:ext cx="921925" cy="960338"/>
          </a:xfrm>
          <a:prstGeom prst="rect">
            <a:avLst/>
          </a:prstGeom>
        </p:spPr>
      </p:pic>
      <p:pic>
        <p:nvPicPr>
          <p:cNvPr id="11" name="Imagem 10" descr="cara triste.jpg"/>
          <p:cNvPicPr>
            <a:picLocks noChangeAspect="1"/>
          </p:cNvPicPr>
          <p:nvPr/>
        </p:nvPicPr>
        <p:blipFill>
          <a:blip r:embed="rId2" cstate="print"/>
          <a:stretch>
            <a:fillRect/>
          </a:stretch>
        </p:blipFill>
        <p:spPr>
          <a:xfrm>
            <a:off x="1285852" y="500042"/>
            <a:ext cx="921925" cy="960338"/>
          </a:xfrm>
          <a:prstGeom prst="rect">
            <a:avLst/>
          </a:prstGeom>
        </p:spPr>
      </p:pic>
      <p:sp>
        <p:nvSpPr>
          <p:cNvPr id="12" name="Retângulo de cantos arredondados 11"/>
          <p:cNvSpPr/>
          <p:nvPr/>
        </p:nvSpPr>
        <p:spPr>
          <a:xfrm>
            <a:off x="4500562" y="5214950"/>
            <a:ext cx="4039493"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3" action="ppaction://hlinksldjump"/>
              </a:rPr>
              <a:t>TENTAR  NOVAMENTE</a:t>
            </a:r>
            <a:endParaRPr lang="pt-BR" sz="3200" b="1" dirty="0"/>
          </a:p>
        </p:txBody>
      </p:sp>
      <p:sp>
        <p:nvSpPr>
          <p:cNvPr id="14" name="Retângulo de cantos arredondados 13"/>
          <p:cNvSpPr/>
          <p:nvPr/>
        </p:nvSpPr>
        <p:spPr>
          <a:xfrm>
            <a:off x="642910" y="5214950"/>
            <a:ext cx="3357586" cy="107157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accent2">
                    <a:lumMod val="75000"/>
                  </a:schemeClr>
                </a:solidFill>
              </a:rPr>
              <a:t>Não desista!!</a:t>
            </a:r>
          </a:p>
          <a:p>
            <a:pPr algn="ctr"/>
            <a:r>
              <a:rPr lang="pt-BR" sz="2800" b="1" dirty="0" smtClean="0">
                <a:solidFill>
                  <a:schemeClr val="accent2">
                    <a:lumMod val="75000"/>
                  </a:schemeClr>
                </a:solidFill>
              </a:rPr>
              <a:t> Continue tentando.</a:t>
            </a:r>
            <a:endParaRPr lang="pt-BR" sz="2800" b="1" dirty="0">
              <a:solidFill>
                <a:schemeClr val="accent2">
                  <a:lumMod val="75000"/>
                </a:schemeClr>
              </a:solidFill>
            </a:endParaRPr>
          </a:p>
        </p:txBody>
      </p:sp>
      <p:sp>
        <p:nvSpPr>
          <p:cNvPr id="9" name="Retângulo de cantos arredondados 8"/>
          <p:cNvSpPr/>
          <p:nvPr/>
        </p:nvSpPr>
        <p:spPr>
          <a:xfrm>
            <a:off x="357158" y="1643050"/>
            <a:ext cx="8501122" cy="342902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buNone/>
            </a:pPr>
            <a:r>
              <a:rPr lang="pt-BR" sz="2400" dirty="0" smtClean="0">
                <a:solidFill>
                  <a:schemeClr val="tx1"/>
                </a:solidFill>
              </a:rPr>
              <a:t>Se 1 pessoa produz 400 quilos, então  10.896 produzirá quanto? Qual operação matemática você deve fazer?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642918"/>
            <a:ext cx="9144000" cy="922114"/>
          </a:xfrm>
        </p:spPr>
        <p:txBody>
          <a:bodyPr>
            <a:noAutofit/>
          </a:bodyPr>
          <a:lstStyle/>
          <a:p>
            <a:r>
              <a:rPr lang="pt-BR" b="1" dirty="0" smtClean="0">
                <a:solidFill>
                  <a:srgbClr val="F6903C"/>
                </a:solidFill>
                <a:effectLst>
                  <a:outerShdw blurRad="38100" dist="38100" dir="2700000" algn="tl">
                    <a:srgbClr val="000000">
                      <a:alpha val="43137"/>
                    </a:srgbClr>
                  </a:outerShdw>
                </a:effectLst>
              </a:rPr>
              <a:t>Você errou!! </a:t>
            </a:r>
            <a:br>
              <a:rPr lang="pt-BR" b="1" dirty="0" smtClean="0">
                <a:solidFill>
                  <a:srgbClr val="F6903C"/>
                </a:solidFill>
                <a:effectLst>
                  <a:outerShdw blurRad="38100" dist="38100" dir="2700000" algn="tl">
                    <a:srgbClr val="000000">
                      <a:alpha val="43137"/>
                    </a:srgbClr>
                  </a:outerShdw>
                </a:effectLst>
              </a:rPr>
            </a:br>
            <a:r>
              <a:rPr lang="pt-BR" b="1" dirty="0" smtClean="0">
                <a:solidFill>
                  <a:srgbClr val="F6903C"/>
                </a:solidFill>
                <a:effectLst>
                  <a:outerShdw blurRad="38100" dist="38100" dir="2700000" algn="tl">
                    <a:srgbClr val="000000">
                      <a:alpha val="43137"/>
                    </a:srgbClr>
                  </a:outerShdw>
                </a:effectLst>
              </a:rPr>
              <a:t>Não foi desta vez!!! </a:t>
            </a:r>
            <a:endParaRPr lang="pt-BR" b="1" dirty="0">
              <a:solidFill>
                <a:srgbClr val="F6903C"/>
              </a:solidFill>
              <a:effectLst>
                <a:outerShdw blurRad="38100" dist="38100" dir="2700000" algn="tl">
                  <a:srgbClr val="000000">
                    <a:alpha val="43137"/>
                  </a:srgbClr>
                </a:outerShdw>
              </a:effectLst>
            </a:endParaRPr>
          </a:p>
        </p:txBody>
      </p:sp>
      <p:sp>
        <p:nvSpPr>
          <p:cNvPr id="3" name="Espaço Reservado para Conteúdo 2"/>
          <p:cNvSpPr>
            <a:spLocks noGrp="1"/>
          </p:cNvSpPr>
          <p:nvPr>
            <p:ph idx="1"/>
          </p:nvPr>
        </p:nvSpPr>
        <p:spPr>
          <a:xfrm>
            <a:off x="285720" y="1857364"/>
            <a:ext cx="8072494" cy="3528393"/>
          </a:xfrm>
        </p:spPr>
        <p:txBody>
          <a:bodyPr>
            <a:normAutofit/>
          </a:bodyPr>
          <a:lstStyle/>
          <a:p>
            <a:pPr algn="just">
              <a:spcBef>
                <a:spcPts val="0"/>
              </a:spcBef>
              <a:buNone/>
            </a:pPr>
            <a:r>
              <a:rPr lang="pt-BR" dirty="0" smtClean="0"/>
              <a:t>		</a:t>
            </a:r>
            <a:endParaRPr lang="pt-BR" sz="2800" b="1" dirty="0"/>
          </a:p>
        </p:txBody>
      </p:sp>
      <p:pic>
        <p:nvPicPr>
          <p:cNvPr id="7" name="Imagem 6" descr="Carinha_Triste.jpg"/>
          <p:cNvPicPr>
            <a:picLocks noChangeAspect="1"/>
          </p:cNvPicPr>
          <p:nvPr/>
        </p:nvPicPr>
        <p:blipFill>
          <a:blip r:embed="rId2" cstate="print"/>
          <a:stretch>
            <a:fillRect/>
          </a:stretch>
        </p:blipFill>
        <p:spPr>
          <a:xfrm>
            <a:off x="857224" y="642918"/>
            <a:ext cx="1071569" cy="967265"/>
          </a:xfrm>
          <a:prstGeom prst="rect">
            <a:avLst/>
          </a:prstGeom>
        </p:spPr>
      </p:pic>
      <p:pic>
        <p:nvPicPr>
          <p:cNvPr id="9" name="Imagem 8" descr="Carinha_Triste.jpg"/>
          <p:cNvPicPr>
            <a:picLocks noChangeAspect="1"/>
          </p:cNvPicPr>
          <p:nvPr/>
        </p:nvPicPr>
        <p:blipFill>
          <a:blip r:embed="rId2" cstate="print"/>
          <a:stretch>
            <a:fillRect/>
          </a:stretch>
        </p:blipFill>
        <p:spPr>
          <a:xfrm>
            <a:off x="7215206" y="642918"/>
            <a:ext cx="1071569" cy="967265"/>
          </a:xfrm>
          <a:prstGeom prst="rect">
            <a:avLst/>
          </a:prstGeom>
        </p:spPr>
      </p:pic>
      <p:sp>
        <p:nvSpPr>
          <p:cNvPr id="10" name="Retângulo de cantos arredondados 9"/>
          <p:cNvSpPr/>
          <p:nvPr/>
        </p:nvSpPr>
        <p:spPr>
          <a:xfrm>
            <a:off x="4357686" y="5214950"/>
            <a:ext cx="4071965"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3" action="ppaction://hlinksldjump"/>
              </a:rPr>
              <a:t>TENTAR  NOVAMENTE</a:t>
            </a:r>
            <a:endParaRPr lang="pt-BR" sz="3200" b="1" dirty="0"/>
          </a:p>
        </p:txBody>
      </p:sp>
      <p:sp>
        <p:nvSpPr>
          <p:cNvPr id="8" name="Retângulo de cantos arredondados 7"/>
          <p:cNvSpPr/>
          <p:nvPr/>
        </p:nvSpPr>
        <p:spPr>
          <a:xfrm>
            <a:off x="714348" y="5214950"/>
            <a:ext cx="3357586" cy="10715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rgbClr val="002060"/>
                </a:solidFill>
              </a:rPr>
              <a:t>Não custa nada tentar novamente!</a:t>
            </a:r>
            <a:endParaRPr lang="pt-BR" sz="2800" b="1" dirty="0">
              <a:solidFill>
                <a:srgbClr val="002060"/>
              </a:solidFill>
            </a:endParaRPr>
          </a:p>
        </p:txBody>
      </p:sp>
      <p:sp>
        <p:nvSpPr>
          <p:cNvPr id="11" name="Retângulo de cantos arredondados 10"/>
          <p:cNvSpPr/>
          <p:nvPr/>
        </p:nvSpPr>
        <p:spPr>
          <a:xfrm>
            <a:off x="714348" y="1857364"/>
            <a:ext cx="7786742" cy="307183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Você já estuda “regra de três simples”?</a:t>
            </a:r>
          </a:p>
          <a:p>
            <a:pPr algn="just"/>
            <a:r>
              <a:rPr lang="pt-BR" sz="2400" dirty="0" smtClean="0">
                <a:solidFill>
                  <a:schemeClr val="tx1"/>
                </a:solidFill>
              </a:rPr>
              <a:t>Ela poderá lhe ajudar!</a:t>
            </a:r>
            <a:endParaRPr lang="pt-BR" sz="2400" dirty="0">
              <a:solidFill>
                <a:schemeClr val="tx1"/>
              </a:solidFill>
            </a:endParaRPr>
          </a:p>
          <a:p>
            <a:pPr algn="just">
              <a:spcBef>
                <a:spcPts val="0"/>
              </a:spcBef>
              <a:buNone/>
            </a:pPr>
            <a:endParaRPr lang="pt-BR" sz="2800" b="1" dirty="0"/>
          </a:p>
        </p:txBody>
      </p:sp>
    </p:spTree>
    <p:extLst>
      <p:ext uri="{BB962C8B-B14F-4D97-AF65-F5344CB8AC3E}">
        <p14:creationId xmlns:p14="http://schemas.microsoft.com/office/powerpoint/2010/main" val="3415416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14282" y="1556793"/>
            <a:ext cx="8482862" cy="3600400"/>
          </a:xfrm>
        </p:spPr>
        <p:txBody>
          <a:bodyPr>
            <a:normAutofit/>
          </a:bodyPr>
          <a:lstStyle/>
          <a:p>
            <a:pPr algn="just">
              <a:buNone/>
            </a:pPr>
            <a:r>
              <a:rPr lang="pt-BR" sz="3300" dirty="0" smtClean="0"/>
              <a:t>		</a:t>
            </a:r>
            <a:endParaRPr lang="pt-BR" dirty="0" smtClean="0"/>
          </a:p>
          <a:p>
            <a:pPr>
              <a:buNone/>
            </a:pPr>
            <a:endParaRPr lang="pt-BR" dirty="0"/>
          </a:p>
        </p:txBody>
      </p:sp>
      <p:pic>
        <p:nvPicPr>
          <p:cNvPr id="4" name="Imagem 3" descr="cara triste.jpg"/>
          <p:cNvPicPr>
            <a:picLocks noChangeAspect="1"/>
          </p:cNvPicPr>
          <p:nvPr/>
        </p:nvPicPr>
        <p:blipFill>
          <a:blip r:embed="rId2" cstate="print"/>
          <a:stretch>
            <a:fillRect/>
          </a:stretch>
        </p:blipFill>
        <p:spPr>
          <a:xfrm>
            <a:off x="7572396" y="500042"/>
            <a:ext cx="976762" cy="825091"/>
          </a:xfrm>
          <a:prstGeom prst="rect">
            <a:avLst/>
          </a:prstGeom>
        </p:spPr>
      </p:pic>
      <p:sp>
        <p:nvSpPr>
          <p:cNvPr id="6" name="Retângulo 5"/>
          <p:cNvSpPr/>
          <p:nvPr/>
        </p:nvSpPr>
        <p:spPr>
          <a:xfrm>
            <a:off x="0" y="548680"/>
            <a:ext cx="9144000" cy="769441"/>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pt-BR" sz="4400" b="1" cap="all" spc="0" dirty="0" smtClean="0">
                <a:ln/>
                <a:solidFill>
                  <a:schemeClr val="bg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Resposta incorreta!!</a:t>
            </a:r>
            <a:endParaRPr lang="pt-BR" sz="4400" b="1" cap="all" spc="0" dirty="0">
              <a:ln/>
              <a:solidFill>
                <a:schemeClr val="bg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8" name="Imagem 7" descr="cara triste.jpg"/>
          <p:cNvPicPr>
            <a:picLocks noChangeAspect="1"/>
          </p:cNvPicPr>
          <p:nvPr/>
        </p:nvPicPr>
        <p:blipFill>
          <a:blip r:embed="rId2" cstate="print"/>
          <a:stretch>
            <a:fillRect/>
          </a:stretch>
        </p:blipFill>
        <p:spPr>
          <a:xfrm>
            <a:off x="642910" y="428604"/>
            <a:ext cx="958904" cy="825091"/>
          </a:xfrm>
          <a:prstGeom prst="rect">
            <a:avLst/>
          </a:prstGeom>
        </p:spPr>
      </p:pic>
      <p:sp>
        <p:nvSpPr>
          <p:cNvPr id="11" name="Retângulo de cantos arredondados 10"/>
          <p:cNvSpPr/>
          <p:nvPr/>
        </p:nvSpPr>
        <p:spPr>
          <a:xfrm>
            <a:off x="4429124" y="5214950"/>
            <a:ext cx="4110931" cy="1143008"/>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3" action="ppaction://hlinksldjump"/>
              </a:rPr>
              <a:t>TENTAR  NOVAMENTE</a:t>
            </a:r>
            <a:endParaRPr lang="pt-BR" sz="3200" b="1" dirty="0"/>
          </a:p>
        </p:txBody>
      </p:sp>
      <p:sp>
        <p:nvSpPr>
          <p:cNvPr id="10" name="Retângulo de cantos arredondados 9"/>
          <p:cNvSpPr/>
          <p:nvPr/>
        </p:nvSpPr>
        <p:spPr>
          <a:xfrm>
            <a:off x="642910" y="5214950"/>
            <a:ext cx="3500462" cy="1143008"/>
          </a:xfrm>
          <a:prstGeom prst="roundRect">
            <a:avLst/>
          </a:prstGeom>
          <a:solidFill>
            <a:srgbClr val="66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rgbClr val="7030A0"/>
                </a:solidFill>
              </a:rPr>
              <a:t>Não desanime!!! Continue...</a:t>
            </a:r>
            <a:endParaRPr lang="pt-BR" sz="2800" b="1" dirty="0">
              <a:solidFill>
                <a:srgbClr val="7030A0"/>
              </a:solidFill>
            </a:endParaRPr>
          </a:p>
        </p:txBody>
      </p:sp>
      <p:sp>
        <p:nvSpPr>
          <p:cNvPr id="9" name="Retângulo de cantos arredondados 8"/>
          <p:cNvSpPr/>
          <p:nvPr/>
        </p:nvSpPr>
        <p:spPr>
          <a:xfrm>
            <a:off x="642910" y="1571612"/>
            <a:ext cx="8143932" cy="350046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Verifique sua operação! As quatro operações básicas são: adição, subtração, multiplicação e divisão!</a:t>
            </a:r>
            <a:endParaRPr lang="pt-BR" sz="2400" dirty="0">
              <a:solidFill>
                <a:schemeClr val="tx1"/>
              </a:solidFill>
            </a:endParaRPr>
          </a:p>
          <a:p>
            <a:pPr algn="ctr">
              <a:buNone/>
            </a:pPr>
            <a:endParaRPr lang="pt-BR" sz="2400" b="1"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4" name="Retângulo de cantos arredondados 3"/>
          <p:cNvSpPr/>
          <p:nvPr/>
        </p:nvSpPr>
        <p:spPr>
          <a:xfrm>
            <a:off x="4719242" y="3901093"/>
            <a:ext cx="3675016" cy="795404"/>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200" b="1" dirty="0" smtClean="0">
                <a:hlinkClick r:id="rId3" action="ppaction://hlinksldjump"/>
              </a:rPr>
              <a:t>B) 5.000</a:t>
            </a:r>
            <a:endParaRPr lang="pt-BR" sz="2200" b="1" dirty="0"/>
          </a:p>
        </p:txBody>
      </p:sp>
      <p:sp>
        <p:nvSpPr>
          <p:cNvPr id="5" name="Retângulo de cantos arredondados 4"/>
          <p:cNvSpPr/>
          <p:nvPr/>
        </p:nvSpPr>
        <p:spPr>
          <a:xfrm>
            <a:off x="533718" y="3901093"/>
            <a:ext cx="3678242" cy="795404"/>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200" b="1" dirty="0" smtClean="0">
                <a:hlinkClick r:id="rId4" action="ppaction://hlinksldjump"/>
              </a:rPr>
              <a:t>A) 50.000</a:t>
            </a:r>
            <a:endParaRPr lang="pt-BR" sz="2200" b="1" dirty="0"/>
          </a:p>
        </p:txBody>
      </p:sp>
      <p:sp>
        <p:nvSpPr>
          <p:cNvPr id="6" name="Retângulo de cantos arredondados 5"/>
          <p:cNvSpPr/>
          <p:nvPr/>
        </p:nvSpPr>
        <p:spPr>
          <a:xfrm>
            <a:off x="4716016" y="5084918"/>
            <a:ext cx="3678242" cy="792088"/>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200" b="1" dirty="0" smtClean="0">
                <a:hlinkClick r:id="rId5" action="ppaction://hlinksldjump"/>
              </a:rPr>
              <a:t>D)500</a:t>
            </a:r>
            <a:endParaRPr lang="pt-BR" sz="2200" b="1" dirty="0"/>
          </a:p>
        </p:txBody>
      </p:sp>
      <p:sp>
        <p:nvSpPr>
          <p:cNvPr id="7" name="Retângulo de cantos arredondados 6"/>
          <p:cNvSpPr/>
          <p:nvPr/>
        </p:nvSpPr>
        <p:spPr>
          <a:xfrm>
            <a:off x="539552" y="5084918"/>
            <a:ext cx="3678242" cy="792088"/>
          </a:xfrm>
          <a:prstGeom prst="roundRect">
            <a:avLst/>
          </a:prstGeom>
          <a:solidFill>
            <a:srgbClr val="FF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200" b="1" dirty="0" smtClean="0">
                <a:hlinkClick r:id="rId6" action="ppaction://hlinksldjump"/>
              </a:rPr>
              <a:t>C) 5</a:t>
            </a:r>
            <a:endParaRPr lang="pt-BR" sz="2200" b="1" dirty="0"/>
          </a:p>
        </p:txBody>
      </p:sp>
      <p:sp>
        <p:nvSpPr>
          <p:cNvPr id="8" name="Retângulo 7"/>
          <p:cNvSpPr/>
          <p:nvPr/>
        </p:nvSpPr>
        <p:spPr>
          <a:xfrm>
            <a:off x="392877" y="294196"/>
            <a:ext cx="8355588" cy="2031325"/>
          </a:xfrm>
          <a:prstGeom prst="rect">
            <a:avLst/>
          </a:prstGeom>
        </p:spPr>
        <p:txBody>
          <a:bodyPr wrap="square">
            <a:spAutoFit/>
          </a:bodyPr>
          <a:lstStyle/>
          <a:p>
            <a:pPr algn="just"/>
            <a:r>
              <a:rPr lang="pt-BR" b="1" dirty="0"/>
              <a:t>2</a:t>
            </a:r>
            <a:r>
              <a:rPr lang="pt-BR" b="1" dirty="0" smtClean="0"/>
              <a:t>. Cerca de 27 países estão em conflito, por causa da água. Proteja a água e use-a racionalmente. Se conhece o quanto uma comunidade é educada, pela forma como ela cuida da sua água. Veja este exemplo: Um litro de óleo despejado no solo é capaz de poluir um milhão de litros de água potável subterrânea! E 50% da nossa água potável vem do subsolo. Como é armazenado o óleo que não é mais utilizado para o consumo em sua casa? Debata esse assunto com seu professor! Agora responda: Uma pessoa que “joga” na pia da cozinha 5ml de óleo, ela poluirá quantos litros de água?</a:t>
            </a:r>
            <a:endParaRPr lang="pt-BR" dirty="0"/>
          </a:p>
        </p:txBody>
      </p:sp>
      <p:sp>
        <p:nvSpPr>
          <p:cNvPr id="10" name="Retângulo 9"/>
          <p:cNvSpPr/>
          <p:nvPr/>
        </p:nvSpPr>
        <p:spPr>
          <a:xfrm>
            <a:off x="35496" y="6453336"/>
            <a:ext cx="4824536" cy="276999"/>
          </a:xfrm>
          <a:prstGeom prst="rect">
            <a:avLst/>
          </a:prstGeom>
        </p:spPr>
        <p:txBody>
          <a:bodyPr wrap="square">
            <a:spAutoFit/>
          </a:bodyPr>
          <a:lstStyle/>
          <a:p>
            <a:pPr algn="ctr"/>
            <a:r>
              <a:rPr lang="pt-BR" sz="1200" b="1" dirty="0"/>
              <a:t>Foto: </a:t>
            </a:r>
            <a:r>
              <a:rPr lang="pt-BR" sz="1200" b="1" dirty="0" smtClean="0"/>
              <a:t>Rio das Almas em período de seca, Rialma, GO. Fonte: Google. </a:t>
            </a:r>
            <a:endParaRPr lang="pt-BR" sz="1200" b="1" dirty="0"/>
          </a:p>
        </p:txBody>
      </p:sp>
    </p:spTree>
    <p:extLst>
      <p:ext uri="{BB962C8B-B14F-4D97-AF65-F5344CB8AC3E}">
        <p14:creationId xmlns:p14="http://schemas.microsoft.com/office/powerpoint/2010/main" val="6313060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solidFill>
                  <a:srgbClr val="FF0000"/>
                </a:solidFill>
                <a:effectLst>
                  <a:outerShdw blurRad="38100" dist="38100" dir="2700000" algn="tl">
                    <a:srgbClr val="000000">
                      <a:alpha val="43137"/>
                    </a:srgbClr>
                  </a:outerShdw>
                </a:effectLst>
                <a:latin typeface="+mn-lt"/>
              </a:rPr>
              <a:t>Resposta incorreta!!</a:t>
            </a:r>
            <a:endParaRPr lang="pt-BR" b="1" dirty="0">
              <a:solidFill>
                <a:srgbClr val="FF0000"/>
              </a:solidFill>
              <a:effectLst>
                <a:outerShdw blurRad="38100" dist="38100" dir="2700000" algn="tl">
                  <a:srgbClr val="000000">
                    <a:alpha val="43137"/>
                  </a:srgbClr>
                </a:outerShdw>
              </a:effectLst>
              <a:latin typeface="+mn-lt"/>
            </a:endParaRPr>
          </a:p>
        </p:txBody>
      </p:sp>
      <p:sp>
        <p:nvSpPr>
          <p:cNvPr id="4" name="Retângulo de cantos arredondados 3"/>
          <p:cNvSpPr/>
          <p:nvPr/>
        </p:nvSpPr>
        <p:spPr>
          <a:xfrm>
            <a:off x="500034" y="1643050"/>
            <a:ext cx="8215338" cy="3214710"/>
          </a:xfrm>
          <a:prstGeom prst="roundRect">
            <a:avLst/>
          </a:prstGeom>
          <a:solidFill>
            <a:schemeClr val="accent1">
              <a:alpha val="4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pt-BR" sz="2400" dirty="0" smtClean="0">
                <a:solidFill>
                  <a:schemeClr val="tx1"/>
                </a:solidFill>
              </a:rPr>
              <a:t>Dica: 1 litro de água é igual a 1000ml</a:t>
            </a:r>
            <a:endParaRPr lang="pt-BR" sz="2400" dirty="0">
              <a:solidFill>
                <a:schemeClr val="tx1"/>
              </a:solidFill>
            </a:endParaRPr>
          </a:p>
        </p:txBody>
      </p:sp>
      <p:pic>
        <p:nvPicPr>
          <p:cNvPr id="6" name="Imagem 5" descr="untitled.png"/>
          <p:cNvPicPr>
            <a:picLocks noChangeAspect="1"/>
          </p:cNvPicPr>
          <p:nvPr/>
        </p:nvPicPr>
        <p:blipFill>
          <a:blip r:embed="rId2"/>
          <a:stretch>
            <a:fillRect/>
          </a:stretch>
        </p:blipFill>
        <p:spPr>
          <a:xfrm>
            <a:off x="1142976" y="357166"/>
            <a:ext cx="900111" cy="900111"/>
          </a:xfrm>
          <a:prstGeom prst="rect">
            <a:avLst/>
          </a:prstGeom>
        </p:spPr>
      </p:pic>
      <p:pic>
        <p:nvPicPr>
          <p:cNvPr id="7" name="Imagem 6" descr="untitled.png"/>
          <p:cNvPicPr>
            <a:picLocks noChangeAspect="1"/>
          </p:cNvPicPr>
          <p:nvPr/>
        </p:nvPicPr>
        <p:blipFill>
          <a:blip r:embed="rId2"/>
          <a:stretch>
            <a:fillRect/>
          </a:stretch>
        </p:blipFill>
        <p:spPr>
          <a:xfrm>
            <a:off x="7072330" y="357166"/>
            <a:ext cx="900111" cy="900111"/>
          </a:xfrm>
          <a:prstGeom prst="rect">
            <a:avLst/>
          </a:prstGeom>
        </p:spPr>
      </p:pic>
      <p:sp>
        <p:nvSpPr>
          <p:cNvPr id="9" name="Retângulo de cantos arredondados 8"/>
          <p:cNvSpPr/>
          <p:nvPr/>
        </p:nvSpPr>
        <p:spPr>
          <a:xfrm>
            <a:off x="500034" y="5214950"/>
            <a:ext cx="3643338" cy="1071570"/>
          </a:xfrm>
          <a:prstGeom prst="roundRect">
            <a:avLst/>
          </a:prstGeom>
          <a:solidFill>
            <a:srgbClr val="66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accent4">
                    <a:lumMod val="50000"/>
                  </a:schemeClr>
                </a:solidFill>
              </a:rPr>
              <a:t>Vale a pena tentar novamente!!</a:t>
            </a:r>
            <a:endParaRPr lang="pt-BR" sz="2800" b="1" dirty="0">
              <a:solidFill>
                <a:schemeClr val="accent4">
                  <a:lumMod val="50000"/>
                </a:schemeClr>
              </a:solidFill>
            </a:endParaRPr>
          </a:p>
        </p:txBody>
      </p:sp>
      <p:sp>
        <p:nvSpPr>
          <p:cNvPr id="10" name="Retângulo de cantos arredondados 9"/>
          <p:cNvSpPr/>
          <p:nvPr/>
        </p:nvSpPr>
        <p:spPr>
          <a:xfrm>
            <a:off x="5000628" y="5214950"/>
            <a:ext cx="3643338"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accent4">
                    <a:lumMod val="50000"/>
                  </a:schemeClr>
                </a:solidFill>
                <a:hlinkClick r:id="rId3" action="ppaction://hlinksldjump"/>
              </a:rPr>
              <a:t>TENTAR NOVAMENTE</a:t>
            </a:r>
            <a:endParaRPr lang="pt-BR" sz="2800" b="1" dirty="0">
              <a:solidFill>
                <a:schemeClr val="accent4">
                  <a:lumMod val="50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m 6" descr="carinha-feliz_thumb.jpg"/>
          <p:cNvPicPr>
            <a:picLocks noChangeAspect="1"/>
          </p:cNvPicPr>
          <p:nvPr/>
        </p:nvPicPr>
        <p:blipFill>
          <a:blip r:embed="rId2"/>
          <a:stretch>
            <a:fillRect/>
          </a:stretch>
        </p:blipFill>
        <p:spPr>
          <a:xfrm>
            <a:off x="928662" y="428604"/>
            <a:ext cx="1015366" cy="1015366"/>
          </a:xfrm>
          <a:prstGeom prst="rect">
            <a:avLst/>
          </a:prstGeom>
        </p:spPr>
      </p:pic>
      <p:pic>
        <p:nvPicPr>
          <p:cNvPr id="8" name="Imagem 7" descr="carinha-feliz_thumb.jpg"/>
          <p:cNvPicPr>
            <a:picLocks noChangeAspect="1"/>
          </p:cNvPicPr>
          <p:nvPr/>
        </p:nvPicPr>
        <p:blipFill>
          <a:blip r:embed="rId2"/>
          <a:stretch>
            <a:fillRect/>
          </a:stretch>
        </p:blipFill>
        <p:spPr>
          <a:xfrm>
            <a:off x="7286644" y="500042"/>
            <a:ext cx="1015366" cy="1015366"/>
          </a:xfrm>
          <a:prstGeom prst="rect">
            <a:avLst/>
          </a:prstGeom>
        </p:spPr>
      </p:pic>
      <p:sp>
        <p:nvSpPr>
          <p:cNvPr id="9" name="Retângulo de cantos arredondados 8"/>
          <p:cNvSpPr/>
          <p:nvPr/>
        </p:nvSpPr>
        <p:spPr>
          <a:xfrm>
            <a:off x="2143108" y="428604"/>
            <a:ext cx="4929222" cy="1214446"/>
          </a:xfrm>
          <a:prstGeom prst="roundRect">
            <a:avLst/>
          </a:prstGeom>
          <a:solidFill>
            <a:srgbClr val="FF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4400" b="1" dirty="0" smtClean="0">
                <a:solidFill>
                  <a:srgbClr val="0000FF"/>
                </a:solidFill>
                <a:effectLst>
                  <a:outerShdw blurRad="38100" dist="38100" dir="2700000" algn="tl">
                    <a:srgbClr val="000000">
                      <a:alpha val="43137"/>
                    </a:srgbClr>
                  </a:outerShdw>
                </a:effectLst>
              </a:rPr>
              <a:t>Sensacional!!! </a:t>
            </a:r>
            <a:br>
              <a:rPr lang="pt-BR" sz="4400" b="1" dirty="0" smtClean="0">
                <a:solidFill>
                  <a:srgbClr val="0000FF"/>
                </a:solidFill>
                <a:effectLst>
                  <a:outerShdw blurRad="38100" dist="38100" dir="2700000" algn="tl">
                    <a:srgbClr val="000000">
                      <a:alpha val="43137"/>
                    </a:srgbClr>
                  </a:outerShdw>
                </a:effectLst>
              </a:rPr>
            </a:br>
            <a:r>
              <a:rPr lang="pt-BR" sz="4400" b="1" dirty="0" smtClean="0">
                <a:solidFill>
                  <a:srgbClr val="0000FF"/>
                </a:solidFill>
                <a:effectLst>
                  <a:outerShdw blurRad="38100" dist="38100" dir="2700000" algn="tl">
                    <a:srgbClr val="000000">
                      <a:alpha val="43137"/>
                    </a:srgbClr>
                  </a:outerShdw>
                </a:effectLst>
              </a:rPr>
              <a:t>Perfeito!</a:t>
            </a:r>
            <a:endParaRPr lang="pt-BR" sz="4400" dirty="0"/>
          </a:p>
        </p:txBody>
      </p:sp>
      <p:sp>
        <p:nvSpPr>
          <p:cNvPr id="11" name="Retângulo de cantos arredondados 10"/>
          <p:cNvSpPr/>
          <p:nvPr/>
        </p:nvSpPr>
        <p:spPr>
          <a:xfrm>
            <a:off x="500034" y="5357826"/>
            <a:ext cx="3643338" cy="1071570"/>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rgbClr val="DE1094"/>
                </a:solidFill>
              </a:rPr>
              <a:t>Sua concentração valeu a pena!!</a:t>
            </a:r>
            <a:endParaRPr lang="pt-BR" sz="2800" b="1" dirty="0">
              <a:solidFill>
                <a:srgbClr val="DE1094"/>
              </a:solidFill>
            </a:endParaRPr>
          </a:p>
        </p:txBody>
      </p:sp>
      <p:sp>
        <p:nvSpPr>
          <p:cNvPr id="12" name="Retângulo de cantos arredondados 11"/>
          <p:cNvSpPr/>
          <p:nvPr/>
        </p:nvSpPr>
        <p:spPr>
          <a:xfrm>
            <a:off x="4857752" y="5357826"/>
            <a:ext cx="3643338" cy="107157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rgbClr val="0000FF"/>
                </a:solidFill>
                <a:hlinkClick r:id="rId3" action="ppaction://hlinksldjump"/>
              </a:rPr>
              <a:t>SEGUIR EM FRENTE</a:t>
            </a:r>
            <a:endParaRPr lang="pt-BR" sz="2800" b="1" dirty="0">
              <a:solidFill>
                <a:srgbClr val="0000FF"/>
              </a:solidFill>
            </a:endParaRPr>
          </a:p>
        </p:txBody>
      </p:sp>
      <p:sp>
        <p:nvSpPr>
          <p:cNvPr id="10" name="Retângulo de cantos arredondados 9"/>
          <p:cNvSpPr/>
          <p:nvPr/>
        </p:nvSpPr>
        <p:spPr>
          <a:xfrm>
            <a:off x="500034" y="1857364"/>
            <a:ext cx="8072494" cy="314327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Como é armazenado o óleo que não é mais utilizado  para o consumo em casa? Será que poderia ser reutilizado para outros fins? Converse com seu professor!</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solidFill>
                  <a:srgbClr val="FFFF00"/>
                </a:solidFill>
                <a:effectLst>
                  <a:outerShdw blurRad="38100" dist="38100" dir="2700000" algn="tl">
                    <a:srgbClr val="000000">
                      <a:alpha val="43137"/>
                    </a:srgbClr>
                  </a:outerShdw>
                </a:effectLst>
                <a:latin typeface="+mn-lt"/>
              </a:rPr>
              <a:t>Erro!! Faltou atenção!</a:t>
            </a:r>
            <a:endParaRPr lang="pt-BR" b="1" dirty="0">
              <a:solidFill>
                <a:srgbClr val="FFFF00"/>
              </a:solidFill>
              <a:effectLst>
                <a:outerShdw blurRad="38100" dist="38100" dir="2700000" algn="tl">
                  <a:srgbClr val="000000">
                    <a:alpha val="43137"/>
                  </a:srgbClr>
                </a:outerShdw>
              </a:effectLst>
              <a:latin typeface="+mn-lt"/>
            </a:endParaRPr>
          </a:p>
        </p:txBody>
      </p:sp>
      <p:sp>
        <p:nvSpPr>
          <p:cNvPr id="4" name="Retângulo de cantos arredondados 3"/>
          <p:cNvSpPr/>
          <p:nvPr/>
        </p:nvSpPr>
        <p:spPr>
          <a:xfrm>
            <a:off x="500034" y="1785926"/>
            <a:ext cx="8072494" cy="328614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pt-BR" sz="2800" dirty="0" smtClean="0">
                <a:solidFill>
                  <a:schemeClr val="tx1"/>
                </a:solidFill>
              </a:rPr>
              <a:t>Temos as operações de multiplicação e divisão nesta conta. Analise! </a:t>
            </a:r>
            <a:endParaRPr lang="pt-BR" sz="2800" dirty="0">
              <a:solidFill>
                <a:schemeClr val="tx1"/>
              </a:solidFill>
            </a:endParaRPr>
          </a:p>
        </p:txBody>
      </p:sp>
      <p:pic>
        <p:nvPicPr>
          <p:cNvPr id="7" name="Imagem 6" descr="smile-triste.jpg"/>
          <p:cNvPicPr>
            <a:picLocks noChangeAspect="1"/>
          </p:cNvPicPr>
          <p:nvPr/>
        </p:nvPicPr>
        <p:blipFill>
          <a:blip r:embed="rId2"/>
          <a:stretch>
            <a:fillRect/>
          </a:stretch>
        </p:blipFill>
        <p:spPr>
          <a:xfrm>
            <a:off x="785786" y="357166"/>
            <a:ext cx="942975" cy="876300"/>
          </a:xfrm>
          <a:prstGeom prst="rect">
            <a:avLst/>
          </a:prstGeom>
        </p:spPr>
      </p:pic>
      <p:pic>
        <p:nvPicPr>
          <p:cNvPr id="8" name="Imagem 7" descr="smile-triste.jpg"/>
          <p:cNvPicPr>
            <a:picLocks noChangeAspect="1"/>
          </p:cNvPicPr>
          <p:nvPr/>
        </p:nvPicPr>
        <p:blipFill>
          <a:blip r:embed="rId2"/>
          <a:stretch>
            <a:fillRect/>
          </a:stretch>
        </p:blipFill>
        <p:spPr>
          <a:xfrm>
            <a:off x="7286644" y="357166"/>
            <a:ext cx="942975" cy="876300"/>
          </a:xfrm>
          <a:prstGeom prst="rect">
            <a:avLst/>
          </a:prstGeom>
        </p:spPr>
      </p:pic>
      <p:sp>
        <p:nvSpPr>
          <p:cNvPr id="9" name="Retângulo de cantos arredondados 8"/>
          <p:cNvSpPr/>
          <p:nvPr/>
        </p:nvSpPr>
        <p:spPr>
          <a:xfrm>
            <a:off x="500034" y="5214950"/>
            <a:ext cx="3643338"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rgbClr val="0000FF"/>
                </a:solidFill>
              </a:rPr>
              <a:t>Vale a pena tentar novamente!!</a:t>
            </a:r>
            <a:endParaRPr lang="pt-BR" sz="2800" b="1" dirty="0">
              <a:solidFill>
                <a:srgbClr val="0000FF"/>
              </a:solidFill>
            </a:endParaRPr>
          </a:p>
        </p:txBody>
      </p:sp>
      <p:sp>
        <p:nvSpPr>
          <p:cNvPr id="10" name="Retângulo de cantos arredondados 9"/>
          <p:cNvSpPr/>
          <p:nvPr/>
        </p:nvSpPr>
        <p:spPr>
          <a:xfrm>
            <a:off x="4857752" y="5286388"/>
            <a:ext cx="3643338"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accent4">
                    <a:lumMod val="50000"/>
                  </a:schemeClr>
                </a:solidFill>
                <a:hlinkClick r:id="rId3" action="ppaction://hlinksldjump"/>
              </a:rPr>
              <a:t>TENTAR NOVAMENTE</a:t>
            </a:r>
            <a:endParaRPr lang="pt-BR" sz="2800" b="1" dirty="0">
              <a:solidFill>
                <a:schemeClr val="accent4">
                  <a:lumMod val="50000"/>
                </a:schemeClr>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28596" y="357166"/>
            <a:ext cx="8229600" cy="1143000"/>
          </a:xfrm>
        </p:spPr>
        <p:txBody>
          <a:bodyPr/>
          <a:lstStyle/>
          <a:p>
            <a:r>
              <a:rPr lang="pt-BR" b="1" dirty="0" smtClean="0">
                <a:solidFill>
                  <a:schemeClr val="bg1"/>
                </a:solidFill>
                <a:effectLst>
                  <a:outerShdw blurRad="38100" dist="38100" dir="2700000" algn="tl">
                    <a:srgbClr val="000000">
                      <a:alpha val="43137"/>
                    </a:srgbClr>
                  </a:outerShdw>
                </a:effectLst>
                <a:latin typeface="+mn-lt"/>
              </a:rPr>
              <a:t>Erro detectado!</a:t>
            </a:r>
            <a:endParaRPr lang="pt-BR" b="1" dirty="0">
              <a:solidFill>
                <a:schemeClr val="bg1"/>
              </a:solidFill>
              <a:effectLst>
                <a:outerShdw blurRad="38100" dist="38100" dir="2700000" algn="tl">
                  <a:srgbClr val="000000">
                    <a:alpha val="43137"/>
                  </a:srgbClr>
                </a:outerShdw>
              </a:effectLst>
              <a:latin typeface="+mn-lt"/>
            </a:endParaRPr>
          </a:p>
        </p:txBody>
      </p:sp>
      <p:sp>
        <p:nvSpPr>
          <p:cNvPr id="4" name="Retângulo de cantos arredondados 3"/>
          <p:cNvSpPr/>
          <p:nvPr/>
        </p:nvSpPr>
        <p:spPr>
          <a:xfrm>
            <a:off x="436790" y="1988840"/>
            <a:ext cx="8358246" cy="2928958"/>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pt-BR" sz="2400" dirty="0" smtClean="0">
                <a:solidFill>
                  <a:schemeClr val="tx1"/>
                </a:solidFill>
              </a:rPr>
              <a:t>Use caneta e papel, e faça as contas por partes! 1 litro= 1.000ml. Logo 1.000.000 de litros poluirá?</a:t>
            </a:r>
            <a:endParaRPr lang="pt-BR" sz="2400" dirty="0">
              <a:solidFill>
                <a:schemeClr val="tx1"/>
              </a:solidFill>
            </a:endParaRPr>
          </a:p>
        </p:txBody>
      </p:sp>
      <p:sp>
        <p:nvSpPr>
          <p:cNvPr id="5" name="Retângulo de cantos arredondados 4"/>
          <p:cNvSpPr/>
          <p:nvPr/>
        </p:nvSpPr>
        <p:spPr>
          <a:xfrm>
            <a:off x="500034" y="5286388"/>
            <a:ext cx="3643338" cy="10715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accent4">
                    <a:lumMod val="50000"/>
                  </a:schemeClr>
                </a:solidFill>
              </a:rPr>
              <a:t>Concentre-se mais!</a:t>
            </a:r>
            <a:endParaRPr lang="pt-BR" sz="2800" b="1" dirty="0">
              <a:solidFill>
                <a:schemeClr val="accent4">
                  <a:lumMod val="50000"/>
                </a:schemeClr>
              </a:solidFill>
            </a:endParaRPr>
          </a:p>
        </p:txBody>
      </p:sp>
      <p:sp>
        <p:nvSpPr>
          <p:cNvPr id="6" name="Retângulo de cantos arredondados 5"/>
          <p:cNvSpPr/>
          <p:nvPr/>
        </p:nvSpPr>
        <p:spPr>
          <a:xfrm>
            <a:off x="4786314" y="5286388"/>
            <a:ext cx="3857652"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rgbClr val="FFFF00"/>
                </a:solidFill>
                <a:hlinkClick r:id="rId3" action="ppaction://hlinksldjump"/>
              </a:rPr>
              <a:t>TENTAR NOVAMENTE</a:t>
            </a:r>
            <a:endParaRPr lang="pt-BR" sz="2800" b="1" dirty="0">
              <a:solidFill>
                <a:srgbClr val="FFFF00"/>
              </a:solidFill>
            </a:endParaRPr>
          </a:p>
        </p:txBody>
      </p:sp>
      <p:pic>
        <p:nvPicPr>
          <p:cNvPr id="7" name="Imagem 6" descr="triste.png"/>
          <p:cNvPicPr>
            <a:picLocks noChangeAspect="1"/>
          </p:cNvPicPr>
          <p:nvPr/>
        </p:nvPicPr>
        <p:blipFill>
          <a:blip r:embed="rId4"/>
          <a:stretch>
            <a:fillRect/>
          </a:stretch>
        </p:blipFill>
        <p:spPr>
          <a:xfrm>
            <a:off x="857224" y="428604"/>
            <a:ext cx="966790" cy="966790"/>
          </a:xfrm>
          <a:prstGeom prst="rect">
            <a:avLst/>
          </a:prstGeom>
        </p:spPr>
      </p:pic>
      <p:pic>
        <p:nvPicPr>
          <p:cNvPr id="8" name="Imagem 7" descr="triste.png"/>
          <p:cNvPicPr>
            <a:picLocks noChangeAspect="1"/>
          </p:cNvPicPr>
          <p:nvPr/>
        </p:nvPicPr>
        <p:blipFill>
          <a:blip r:embed="rId4"/>
          <a:stretch>
            <a:fillRect/>
          </a:stretch>
        </p:blipFill>
        <p:spPr>
          <a:xfrm>
            <a:off x="7143768" y="357166"/>
            <a:ext cx="966790" cy="96679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r="-11000"/>
          </a:stretch>
        </a:blipFill>
        <a:effectLst/>
      </p:bgPr>
    </p:bg>
    <p:spTree>
      <p:nvGrpSpPr>
        <p:cNvPr id="1" name=""/>
        <p:cNvGrpSpPr/>
        <p:nvPr/>
      </p:nvGrpSpPr>
      <p:grpSpPr>
        <a:xfrm>
          <a:off x="0" y="0"/>
          <a:ext cx="0" cy="0"/>
          <a:chOff x="0" y="0"/>
          <a:chExt cx="0" cy="0"/>
        </a:xfrm>
      </p:grpSpPr>
      <p:sp>
        <p:nvSpPr>
          <p:cNvPr id="6" name="Retângulo de cantos arredondados 5"/>
          <p:cNvSpPr/>
          <p:nvPr/>
        </p:nvSpPr>
        <p:spPr>
          <a:xfrm>
            <a:off x="467544" y="3397630"/>
            <a:ext cx="3678242" cy="792088"/>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solidFill>
                  <a:srgbClr val="66FFFF"/>
                </a:solidFill>
                <a:hlinkClick r:id="rId3" action="ppaction://hlinksldjump"/>
              </a:rPr>
              <a:t>A) 160.000.000</a:t>
            </a:r>
            <a:endParaRPr lang="pt-BR" sz="2000" b="1" dirty="0">
              <a:solidFill>
                <a:srgbClr val="66FFFF"/>
              </a:solidFill>
            </a:endParaRPr>
          </a:p>
        </p:txBody>
      </p:sp>
      <p:sp>
        <p:nvSpPr>
          <p:cNvPr id="7" name="Retângulo de cantos arredondados 6"/>
          <p:cNvSpPr/>
          <p:nvPr/>
        </p:nvSpPr>
        <p:spPr>
          <a:xfrm>
            <a:off x="4788024" y="3397630"/>
            <a:ext cx="3678242" cy="79208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solidFill>
                  <a:schemeClr val="tx1"/>
                </a:solidFill>
                <a:hlinkClick r:id="rId4" action="ppaction://hlinksldjump"/>
              </a:rPr>
              <a:t>B) 16.000</a:t>
            </a:r>
            <a:endParaRPr lang="pt-BR" sz="2000" b="1" dirty="0">
              <a:solidFill>
                <a:schemeClr val="tx1"/>
              </a:solidFill>
            </a:endParaRPr>
          </a:p>
        </p:txBody>
      </p:sp>
      <p:sp>
        <p:nvSpPr>
          <p:cNvPr id="9" name="Retângulo de cantos arredondados 8"/>
          <p:cNvSpPr/>
          <p:nvPr/>
        </p:nvSpPr>
        <p:spPr>
          <a:xfrm>
            <a:off x="467544" y="4653136"/>
            <a:ext cx="3678242" cy="792088"/>
          </a:xfrm>
          <a:prstGeom prst="roundRect">
            <a:avLst/>
          </a:prstGeom>
          <a:solidFill>
            <a:srgbClr val="FF99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solidFill>
                  <a:schemeClr val="tx1"/>
                </a:solidFill>
                <a:hlinkClick r:id="rId5" action="ppaction://hlinksldjump"/>
              </a:rPr>
              <a:t>C) 8.000.000</a:t>
            </a:r>
            <a:endParaRPr lang="pt-BR" sz="2000" b="1" dirty="0">
              <a:solidFill>
                <a:schemeClr val="tx1"/>
              </a:solidFill>
            </a:endParaRPr>
          </a:p>
        </p:txBody>
      </p:sp>
      <p:sp>
        <p:nvSpPr>
          <p:cNvPr id="10" name="Retângulo 9"/>
          <p:cNvSpPr/>
          <p:nvPr/>
        </p:nvSpPr>
        <p:spPr>
          <a:xfrm>
            <a:off x="395536" y="428086"/>
            <a:ext cx="8286753" cy="2031325"/>
          </a:xfrm>
          <a:prstGeom prst="rect">
            <a:avLst/>
          </a:prstGeom>
          <a:noFill/>
        </p:spPr>
        <p:txBody>
          <a:bodyPr wrap="square" lIns="91440" tIns="45720" rIns="91440" bIns="45720">
            <a:spAutoFit/>
          </a:bodyPr>
          <a:lstStyle/>
          <a:p>
            <a:pPr algn="just"/>
            <a:r>
              <a:rPr lang="pt-BR" b="1" cap="all" spc="0" dirty="0" smtClean="0">
                <a:ln w="9000" cmpd="sng">
                  <a:solidFill>
                    <a:schemeClr val="accent4">
                      <a:shade val="50000"/>
                      <a:satMod val="120000"/>
                    </a:schemeClr>
                  </a:solidFill>
                  <a:prstDash val="solid"/>
                </a:ln>
                <a:effectLst>
                  <a:reflection blurRad="12700" stA="28000" endPos="45000" dist="1000" dir="5400000" sy="-100000" algn="bl" rotWithShape="0"/>
                </a:effectLst>
              </a:rPr>
              <a:t>3. </a:t>
            </a:r>
            <a:r>
              <a:rPr lang="pt-BR" b="1" spc="0" dirty="0" smtClean="0">
                <a:ln w="9000" cmpd="sng">
                  <a:solidFill>
                    <a:schemeClr val="accent4">
                      <a:shade val="50000"/>
                      <a:satMod val="120000"/>
                    </a:schemeClr>
                  </a:solidFill>
                  <a:prstDash val="solid"/>
                </a:ln>
                <a:effectLst>
                  <a:reflection blurRad="12700" stA="28000" endPos="45000" dist="1000" dir="5400000" sy="-100000" algn="bl" rotWithShape="0"/>
                </a:effectLst>
              </a:rPr>
              <a:t>Pilhas e baterias usadas são um perigoso lixo tóxico. Muitas vezes não levamos a sério a periculosidade que representa esses objetos. Devido ao seu pequeno tamanho, parecem ser inofensivos, mas representam um grave problema ambiental. No Brasil, cerca de 800 milhões de pilhas são produzidas por ano, a maioria delas (80%) são constituídas  de zinco, carbono e os outros 20% de pilhas alcalinas. </a:t>
            </a:r>
            <a:r>
              <a:rPr lang="pt-BR" b="1" dirty="0" smtClean="0">
                <a:ln w="9000" cmpd="sng">
                  <a:solidFill>
                    <a:schemeClr val="accent4">
                      <a:shade val="50000"/>
                      <a:satMod val="120000"/>
                    </a:schemeClr>
                  </a:solidFill>
                  <a:prstDash val="solid"/>
                </a:ln>
                <a:effectLst>
                  <a:reflection blurRad="12700" stA="28000" endPos="45000" dist="1000" dir="5400000" sy="-100000" algn="bl" rotWithShape="0"/>
                </a:effectLst>
              </a:rPr>
              <a:t>Nos dois tipos há presença de mercúrio (0,025% -1%. Responda: Quantas pilhas alcalinas são produzidas no Brasil por ano?</a:t>
            </a:r>
          </a:p>
        </p:txBody>
      </p:sp>
      <p:sp>
        <p:nvSpPr>
          <p:cNvPr id="11" name="Retângulo de cantos arredondados 10"/>
          <p:cNvSpPr/>
          <p:nvPr/>
        </p:nvSpPr>
        <p:spPr>
          <a:xfrm>
            <a:off x="4788024" y="4653136"/>
            <a:ext cx="3678243" cy="792088"/>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solidFill>
                  <a:srgbClr val="66FFFF"/>
                </a:solidFill>
                <a:hlinkClick r:id="rId6" action="ppaction://hlinksldjump"/>
              </a:rPr>
              <a:t>D) 700.000</a:t>
            </a:r>
            <a:endParaRPr lang="pt-BR" sz="2000" b="1" dirty="0">
              <a:solidFill>
                <a:srgbClr val="66FFFF"/>
              </a:solidFill>
            </a:endParaRPr>
          </a:p>
        </p:txBody>
      </p:sp>
      <p:sp>
        <p:nvSpPr>
          <p:cNvPr id="8" name="Retângulo 7"/>
          <p:cNvSpPr/>
          <p:nvPr/>
        </p:nvSpPr>
        <p:spPr>
          <a:xfrm>
            <a:off x="-396552" y="6453336"/>
            <a:ext cx="3960440" cy="276999"/>
          </a:xfrm>
          <a:prstGeom prst="rect">
            <a:avLst/>
          </a:prstGeom>
        </p:spPr>
        <p:txBody>
          <a:bodyPr wrap="square">
            <a:spAutoFit/>
          </a:bodyPr>
          <a:lstStyle/>
          <a:p>
            <a:pPr algn="ctr"/>
            <a:r>
              <a:rPr lang="pt-BR" sz="1200" b="1" dirty="0"/>
              <a:t>Foto: </a:t>
            </a:r>
            <a:r>
              <a:rPr lang="pt-BR" sz="1200" b="1" dirty="0" smtClean="0"/>
              <a:t>Símbolo reciclagem. Fonte: Google. </a:t>
            </a:r>
            <a:endParaRPr lang="pt-BR" sz="1200" b="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de cantos arredondados 6"/>
          <p:cNvSpPr/>
          <p:nvPr/>
        </p:nvSpPr>
        <p:spPr>
          <a:xfrm>
            <a:off x="4643438" y="4929198"/>
            <a:ext cx="3643338" cy="1143008"/>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2" action="ppaction://hlinksldjump"/>
              </a:rPr>
              <a:t>SEGUIR EM FRENTE</a:t>
            </a:r>
            <a:endParaRPr lang="pt-BR" sz="3200" b="1" dirty="0"/>
          </a:p>
        </p:txBody>
      </p:sp>
      <p:pic>
        <p:nvPicPr>
          <p:cNvPr id="10" name="Imagem 9" descr="menina-pulando-e-dancandogg.gif"/>
          <p:cNvPicPr>
            <a:picLocks noChangeAspect="1"/>
          </p:cNvPicPr>
          <p:nvPr/>
        </p:nvPicPr>
        <p:blipFill>
          <a:blip r:embed="rId3"/>
          <a:stretch>
            <a:fillRect/>
          </a:stretch>
        </p:blipFill>
        <p:spPr>
          <a:xfrm>
            <a:off x="7143768" y="285728"/>
            <a:ext cx="1143008" cy="1448696"/>
          </a:xfrm>
          <a:prstGeom prst="rect">
            <a:avLst/>
          </a:prstGeom>
        </p:spPr>
      </p:pic>
      <p:pic>
        <p:nvPicPr>
          <p:cNvPr id="11" name="Imagem 10" descr="menina-pulando-e-dancandogg.gif"/>
          <p:cNvPicPr>
            <a:picLocks noChangeAspect="1"/>
          </p:cNvPicPr>
          <p:nvPr/>
        </p:nvPicPr>
        <p:blipFill>
          <a:blip r:embed="rId3"/>
          <a:stretch>
            <a:fillRect/>
          </a:stretch>
        </p:blipFill>
        <p:spPr>
          <a:xfrm>
            <a:off x="1000100" y="285728"/>
            <a:ext cx="1143008" cy="1448697"/>
          </a:xfrm>
          <a:prstGeom prst="rect">
            <a:avLst/>
          </a:prstGeom>
        </p:spPr>
      </p:pic>
      <p:sp>
        <p:nvSpPr>
          <p:cNvPr id="13" name="Retângulo 12"/>
          <p:cNvSpPr/>
          <p:nvPr/>
        </p:nvSpPr>
        <p:spPr>
          <a:xfrm>
            <a:off x="2428860" y="428604"/>
            <a:ext cx="4071966" cy="144655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4400" b="1" cap="none" spc="50" dirty="0" smtClean="0">
                <a:ln w="11430"/>
                <a:solidFill>
                  <a:srgbClr val="00CC00"/>
                </a:solidFill>
                <a:effectLst>
                  <a:outerShdw blurRad="76200" dist="50800" dir="5400000" algn="tl" rotWithShape="0">
                    <a:srgbClr val="000000">
                      <a:alpha val="65000"/>
                    </a:srgbClr>
                  </a:outerShdw>
                </a:effectLst>
              </a:rPr>
              <a:t>Ótimo!!! </a:t>
            </a:r>
          </a:p>
          <a:p>
            <a:pPr algn="ctr"/>
            <a:r>
              <a:rPr lang="pt-BR" sz="4400" b="1" cap="none" spc="50" dirty="0" smtClean="0">
                <a:ln w="11430"/>
                <a:solidFill>
                  <a:srgbClr val="00CC00"/>
                </a:solidFill>
                <a:effectLst>
                  <a:outerShdw blurRad="76200" dist="50800" dir="5400000" algn="tl" rotWithShape="0">
                    <a:srgbClr val="000000">
                      <a:alpha val="65000"/>
                    </a:srgbClr>
                  </a:outerShdw>
                </a:effectLst>
              </a:rPr>
              <a:t>Você acertou! </a:t>
            </a:r>
            <a:endParaRPr lang="pt-BR" sz="4400" b="1" cap="none" spc="50" dirty="0">
              <a:ln w="11430"/>
              <a:solidFill>
                <a:srgbClr val="00CC00"/>
              </a:solidFill>
              <a:effectLst>
                <a:outerShdw blurRad="76200" dist="50800" dir="5400000" algn="tl" rotWithShape="0">
                  <a:srgbClr val="000000">
                    <a:alpha val="65000"/>
                  </a:srgbClr>
                </a:outerShdw>
              </a:effectLst>
            </a:endParaRPr>
          </a:p>
        </p:txBody>
      </p:sp>
      <p:sp>
        <p:nvSpPr>
          <p:cNvPr id="9" name="Retângulo de cantos arredondados 8"/>
          <p:cNvSpPr/>
          <p:nvPr/>
        </p:nvSpPr>
        <p:spPr>
          <a:xfrm>
            <a:off x="857224" y="4929198"/>
            <a:ext cx="3357586" cy="1143008"/>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solidFill>
                  <a:srgbClr val="FF0066"/>
                </a:solidFill>
              </a:rPr>
              <a:t>Você está de parabéns!</a:t>
            </a:r>
            <a:endParaRPr lang="pt-BR" sz="3200" b="1" dirty="0">
              <a:solidFill>
                <a:srgbClr val="FF0066"/>
              </a:solidFill>
            </a:endParaRPr>
          </a:p>
        </p:txBody>
      </p:sp>
      <p:sp>
        <p:nvSpPr>
          <p:cNvPr id="8" name="Retângulo de cantos arredondados 7"/>
          <p:cNvSpPr/>
          <p:nvPr/>
        </p:nvSpPr>
        <p:spPr>
          <a:xfrm>
            <a:off x="500034" y="1857364"/>
            <a:ext cx="8072494" cy="293110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Rialma tem um local próprio para armazenar esse tipo de lixo? E depois se armazenado, o que acontece? Converse com seu professor!</a:t>
            </a:r>
            <a:endParaRPr lang="pt-BR" sz="2400" dirty="0">
              <a:solidFill>
                <a:schemeClr val="tx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4500562" y="5286388"/>
            <a:ext cx="3929090" cy="1000132"/>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2" action="ppaction://hlinksldjump"/>
              </a:rPr>
              <a:t>TENTAR NOVAMENTE</a:t>
            </a:r>
            <a:endParaRPr lang="pt-BR" sz="3200" b="1" dirty="0"/>
          </a:p>
        </p:txBody>
      </p:sp>
      <p:pic>
        <p:nvPicPr>
          <p:cNvPr id="9" name="Imagem 8" descr="smile-triste.gif"/>
          <p:cNvPicPr>
            <a:picLocks noChangeAspect="1"/>
          </p:cNvPicPr>
          <p:nvPr/>
        </p:nvPicPr>
        <p:blipFill>
          <a:blip r:embed="rId3"/>
          <a:stretch>
            <a:fillRect/>
          </a:stretch>
        </p:blipFill>
        <p:spPr>
          <a:xfrm>
            <a:off x="928662" y="642918"/>
            <a:ext cx="1012826" cy="828676"/>
          </a:xfrm>
          <a:prstGeom prst="rect">
            <a:avLst/>
          </a:prstGeom>
        </p:spPr>
      </p:pic>
      <p:pic>
        <p:nvPicPr>
          <p:cNvPr id="10" name="Imagem 9" descr="smile-triste.gif"/>
          <p:cNvPicPr>
            <a:picLocks noChangeAspect="1"/>
          </p:cNvPicPr>
          <p:nvPr/>
        </p:nvPicPr>
        <p:blipFill>
          <a:blip r:embed="rId3"/>
          <a:stretch>
            <a:fillRect/>
          </a:stretch>
        </p:blipFill>
        <p:spPr>
          <a:xfrm>
            <a:off x="7286644" y="642918"/>
            <a:ext cx="1012826" cy="828676"/>
          </a:xfrm>
          <a:prstGeom prst="rect">
            <a:avLst/>
          </a:prstGeom>
        </p:spPr>
      </p:pic>
      <p:sp>
        <p:nvSpPr>
          <p:cNvPr id="8" name="CaixaDeTexto 7"/>
          <p:cNvSpPr txBox="1"/>
          <p:nvPr/>
        </p:nvSpPr>
        <p:spPr>
          <a:xfrm>
            <a:off x="1941488" y="482252"/>
            <a:ext cx="5453798" cy="1446550"/>
          </a:xfrm>
          <a:prstGeom prst="rect">
            <a:avLst/>
          </a:prstGeom>
          <a:noFill/>
        </p:spPr>
        <p:txBody>
          <a:bodyPr wrap="square" rtlCol="0">
            <a:spAutoFit/>
          </a:bodyPr>
          <a:lstStyle/>
          <a:p>
            <a:pPr algn="ctr"/>
            <a:r>
              <a:rPr lang="pt-BR" sz="4400" b="1" dirty="0" smtClean="0">
                <a:solidFill>
                  <a:srgbClr val="FFC000"/>
                </a:solidFill>
                <a:effectLst>
                  <a:outerShdw blurRad="38100" dist="38100" dir="2700000" algn="tl">
                    <a:srgbClr val="000000">
                      <a:alpha val="43137"/>
                    </a:srgbClr>
                  </a:outerShdw>
                </a:effectLst>
              </a:rPr>
              <a:t>Faltou concentração... Resposta errada!</a:t>
            </a:r>
            <a:endParaRPr lang="pt-BR" sz="4400" b="1" dirty="0">
              <a:solidFill>
                <a:srgbClr val="FFC000"/>
              </a:solidFill>
              <a:effectLst>
                <a:outerShdw blurRad="38100" dist="38100" dir="2700000" algn="tl">
                  <a:srgbClr val="000000">
                    <a:alpha val="43137"/>
                  </a:srgbClr>
                </a:outerShdw>
              </a:effectLst>
            </a:endParaRPr>
          </a:p>
        </p:txBody>
      </p:sp>
      <p:sp>
        <p:nvSpPr>
          <p:cNvPr id="13" name="Retângulo de cantos arredondados 12"/>
          <p:cNvSpPr/>
          <p:nvPr/>
        </p:nvSpPr>
        <p:spPr>
          <a:xfrm>
            <a:off x="714348" y="5286388"/>
            <a:ext cx="3429024" cy="1000132"/>
          </a:xfrm>
          <a:prstGeom prst="roundRect">
            <a:avLst/>
          </a:prstGeom>
          <a:solidFill>
            <a:srgbClr val="66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pt-BR" sz="3200" b="1" dirty="0" smtClean="0">
                <a:solidFill>
                  <a:srgbClr val="002060"/>
                </a:solidFill>
              </a:rPr>
              <a:t>Tente outra vez!</a:t>
            </a:r>
            <a:endParaRPr lang="pt-BR" sz="3200" b="1" dirty="0">
              <a:solidFill>
                <a:srgbClr val="002060"/>
              </a:solidFill>
            </a:endParaRPr>
          </a:p>
        </p:txBody>
      </p:sp>
      <p:sp>
        <p:nvSpPr>
          <p:cNvPr id="14" name="Retângulo de cantos arredondados 13"/>
          <p:cNvSpPr/>
          <p:nvPr/>
        </p:nvSpPr>
        <p:spPr>
          <a:xfrm>
            <a:off x="642910" y="1928802"/>
            <a:ext cx="7929618" cy="307183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Lembre, quais são as grandezas diretamente proporcionais!</a:t>
            </a:r>
            <a:endParaRPr lang="pt-BR" sz="2400" dirty="0">
              <a:solidFill>
                <a:schemeClr val="tx1"/>
              </a:solidFill>
            </a:endParaRPr>
          </a:p>
          <a:p>
            <a:pPr algn="just"/>
            <a:endParaRPr lang="pt-BR" sz="2800"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428604"/>
            <a:ext cx="9144000" cy="1143000"/>
          </a:xfrm>
        </p:spPr>
        <p:txBody>
          <a:bodyPr>
            <a:noAutofit/>
          </a:bodyPr>
          <a:lstStyle/>
          <a:p>
            <a:r>
              <a:rPr lang="pt-BR" b="1" dirty="0" smtClean="0">
                <a:solidFill>
                  <a:srgbClr val="FF0000"/>
                </a:solidFill>
                <a:effectLst>
                  <a:outerShdw blurRad="38100" dist="38100" dir="2700000" algn="tl">
                    <a:srgbClr val="000000">
                      <a:alpha val="43137"/>
                    </a:srgbClr>
                  </a:outerShdw>
                </a:effectLst>
                <a:latin typeface="+mn-lt"/>
              </a:rPr>
              <a:t>Que triste! </a:t>
            </a:r>
            <a:br>
              <a:rPr lang="pt-BR" b="1" dirty="0" smtClean="0">
                <a:solidFill>
                  <a:srgbClr val="FF0000"/>
                </a:solidFill>
                <a:effectLst>
                  <a:outerShdw blurRad="38100" dist="38100" dir="2700000" algn="tl">
                    <a:srgbClr val="000000">
                      <a:alpha val="43137"/>
                    </a:srgbClr>
                  </a:outerShdw>
                </a:effectLst>
                <a:latin typeface="+mn-lt"/>
              </a:rPr>
            </a:br>
            <a:r>
              <a:rPr lang="pt-BR" b="1" dirty="0" smtClean="0">
                <a:solidFill>
                  <a:srgbClr val="FF0000"/>
                </a:solidFill>
                <a:effectLst>
                  <a:outerShdw blurRad="38100" dist="38100" dir="2700000" algn="tl">
                    <a:srgbClr val="000000">
                      <a:alpha val="43137"/>
                    </a:srgbClr>
                  </a:outerShdw>
                </a:effectLst>
                <a:latin typeface="+mn-lt"/>
              </a:rPr>
              <a:t>Não foi desta vez...</a:t>
            </a:r>
            <a:endParaRPr lang="pt-BR" b="1" dirty="0">
              <a:solidFill>
                <a:srgbClr val="FF0000"/>
              </a:solidFill>
              <a:effectLst>
                <a:outerShdw blurRad="38100" dist="38100" dir="2700000" algn="tl">
                  <a:srgbClr val="000000">
                    <a:alpha val="43137"/>
                  </a:srgbClr>
                </a:outerShdw>
              </a:effectLst>
              <a:latin typeface="+mn-lt"/>
            </a:endParaRPr>
          </a:p>
        </p:txBody>
      </p:sp>
      <p:sp>
        <p:nvSpPr>
          <p:cNvPr id="3" name="Espaço Reservado para Conteúdo 2"/>
          <p:cNvSpPr>
            <a:spLocks noGrp="1"/>
          </p:cNvSpPr>
          <p:nvPr>
            <p:ph idx="1"/>
          </p:nvPr>
        </p:nvSpPr>
        <p:spPr>
          <a:xfrm>
            <a:off x="214282" y="1785926"/>
            <a:ext cx="8515352" cy="3357586"/>
          </a:xfrm>
        </p:spPr>
        <p:txBody>
          <a:bodyPr/>
          <a:lstStyle/>
          <a:p>
            <a:pPr algn="just">
              <a:buNone/>
            </a:pPr>
            <a:r>
              <a:rPr lang="pt-BR" dirty="0" smtClean="0"/>
              <a:t>	</a:t>
            </a:r>
            <a:r>
              <a:rPr lang="pt-BR" b="1" dirty="0" smtClean="0"/>
              <a:t>	</a:t>
            </a:r>
            <a:endParaRPr lang="pt-BR" sz="2800" b="1" dirty="0"/>
          </a:p>
        </p:txBody>
      </p:sp>
      <p:sp>
        <p:nvSpPr>
          <p:cNvPr id="9" name="Retângulo de cantos arredondados 8"/>
          <p:cNvSpPr/>
          <p:nvPr/>
        </p:nvSpPr>
        <p:spPr>
          <a:xfrm>
            <a:off x="4429124" y="5286388"/>
            <a:ext cx="4000528"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2" action="ppaction://hlinksldjump"/>
              </a:rPr>
              <a:t>TENTAR NOVAMENTE</a:t>
            </a:r>
            <a:endParaRPr lang="pt-BR" sz="3200" b="1" dirty="0"/>
          </a:p>
        </p:txBody>
      </p:sp>
      <p:pic>
        <p:nvPicPr>
          <p:cNvPr id="11" name="Imagem 10" descr="triste.png"/>
          <p:cNvPicPr>
            <a:picLocks noChangeAspect="1"/>
          </p:cNvPicPr>
          <p:nvPr/>
        </p:nvPicPr>
        <p:blipFill>
          <a:blip r:embed="rId3" cstate="print"/>
          <a:stretch>
            <a:fillRect/>
          </a:stretch>
        </p:blipFill>
        <p:spPr>
          <a:xfrm>
            <a:off x="1000100" y="500042"/>
            <a:ext cx="1000132" cy="946791"/>
          </a:xfrm>
          <a:prstGeom prst="rect">
            <a:avLst/>
          </a:prstGeom>
        </p:spPr>
      </p:pic>
      <p:pic>
        <p:nvPicPr>
          <p:cNvPr id="12" name="Imagem 11" descr="triste.png"/>
          <p:cNvPicPr>
            <a:picLocks noChangeAspect="1"/>
          </p:cNvPicPr>
          <p:nvPr/>
        </p:nvPicPr>
        <p:blipFill>
          <a:blip r:embed="rId4" cstate="print"/>
          <a:stretch>
            <a:fillRect/>
          </a:stretch>
        </p:blipFill>
        <p:spPr>
          <a:xfrm>
            <a:off x="7143769" y="500042"/>
            <a:ext cx="981016" cy="928694"/>
          </a:xfrm>
          <a:prstGeom prst="rect">
            <a:avLst/>
          </a:prstGeom>
        </p:spPr>
      </p:pic>
      <p:sp>
        <p:nvSpPr>
          <p:cNvPr id="8" name="Retângulo de cantos arredondados 7"/>
          <p:cNvSpPr/>
          <p:nvPr/>
        </p:nvSpPr>
        <p:spPr>
          <a:xfrm>
            <a:off x="642910" y="5286388"/>
            <a:ext cx="3429024" cy="1071570"/>
          </a:xfrm>
          <a:prstGeom prst="roundRect">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bg1"/>
                </a:solidFill>
              </a:rPr>
              <a:t>Vamos lá tentar novamente?! </a:t>
            </a:r>
          </a:p>
        </p:txBody>
      </p:sp>
      <p:sp>
        <p:nvSpPr>
          <p:cNvPr id="10" name="Retângulo de cantos arredondados 9"/>
          <p:cNvSpPr/>
          <p:nvPr/>
        </p:nvSpPr>
        <p:spPr>
          <a:xfrm>
            <a:off x="571472" y="1857364"/>
            <a:ext cx="8001056" cy="307183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800 milhões equivale a 100%, então 20% equivale?</a:t>
            </a:r>
            <a:endParaRPr lang="pt-BR" sz="2400" dirty="0">
              <a:solidFill>
                <a:schemeClr val="tx1"/>
              </a:solidFill>
            </a:endParaRPr>
          </a:p>
          <a:p>
            <a:pPr algn="just">
              <a:buNone/>
            </a:pPr>
            <a:endParaRPr lang="pt-BR" sz="2800" b="1" dirty="0">
              <a:solidFill>
                <a:schemeClr val="tx1">
                  <a:lumMod val="95000"/>
                  <a:lumOff val="5000"/>
                </a:schemeClr>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28596" y="357166"/>
            <a:ext cx="8229600" cy="1143000"/>
          </a:xfrm>
        </p:spPr>
        <p:txBody>
          <a:bodyPr>
            <a:noAutofit/>
          </a:bodyPr>
          <a:lstStyle/>
          <a:p>
            <a:r>
              <a:rPr lang="pt-BR" b="1" dirty="0" smtClean="0">
                <a:effectLst>
                  <a:outerShdw blurRad="38100" dist="38100" dir="2700000" algn="tl">
                    <a:srgbClr val="000000">
                      <a:alpha val="43137"/>
                    </a:srgbClr>
                  </a:outerShdw>
                </a:effectLst>
                <a:latin typeface="+mn-lt"/>
              </a:rPr>
              <a:t>Resposta Incorreta!</a:t>
            </a:r>
            <a:br>
              <a:rPr lang="pt-BR" b="1" dirty="0" smtClean="0">
                <a:effectLst>
                  <a:outerShdw blurRad="38100" dist="38100" dir="2700000" algn="tl">
                    <a:srgbClr val="000000">
                      <a:alpha val="43137"/>
                    </a:srgbClr>
                  </a:outerShdw>
                </a:effectLst>
                <a:latin typeface="+mn-lt"/>
              </a:rPr>
            </a:br>
            <a:endParaRPr lang="pt-BR" b="1" dirty="0">
              <a:effectLst>
                <a:outerShdw blurRad="38100" dist="38100" dir="2700000" algn="tl">
                  <a:srgbClr val="000000">
                    <a:alpha val="43137"/>
                  </a:srgbClr>
                </a:outerShdw>
              </a:effectLst>
              <a:latin typeface="+mn-lt"/>
            </a:endParaRPr>
          </a:p>
        </p:txBody>
      </p:sp>
      <p:pic>
        <p:nvPicPr>
          <p:cNvPr id="1026" name="Picture 2" descr="C:\Users\Lilia\Desktop\imagem-de-pessoas-tristes-2.jpg"/>
          <p:cNvPicPr>
            <a:picLocks noChangeAspect="1" noChangeArrowheads="1"/>
          </p:cNvPicPr>
          <p:nvPr/>
        </p:nvPicPr>
        <p:blipFill>
          <a:blip r:embed="rId2" cstate="print"/>
          <a:srcRect/>
          <a:stretch>
            <a:fillRect/>
          </a:stretch>
        </p:blipFill>
        <p:spPr bwMode="auto">
          <a:xfrm>
            <a:off x="7143768" y="214290"/>
            <a:ext cx="1147109" cy="879411"/>
          </a:xfrm>
          <a:prstGeom prst="rect">
            <a:avLst/>
          </a:prstGeom>
          <a:noFill/>
        </p:spPr>
      </p:pic>
      <p:pic>
        <p:nvPicPr>
          <p:cNvPr id="1027" name="Picture 3" descr="C:\Users\Lilia\Desktop\imagem-de-pessoas-tristes-2.jpg"/>
          <p:cNvPicPr>
            <a:picLocks noChangeAspect="1" noChangeArrowheads="1"/>
          </p:cNvPicPr>
          <p:nvPr/>
        </p:nvPicPr>
        <p:blipFill>
          <a:blip r:embed="rId3" cstate="print"/>
          <a:srcRect/>
          <a:stretch>
            <a:fillRect/>
          </a:stretch>
        </p:blipFill>
        <p:spPr bwMode="auto">
          <a:xfrm>
            <a:off x="785786" y="214290"/>
            <a:ext cx="1152128" cy="883259"/>
          </a:xfrm>
          <a:prstGeom prst="rect">
            <a:avLst/>
          </a:prstGeom>
          <a:noFill/>
        </p:spPr>
      </p:pic>
      <p:sp>
        <p:nvSpPr>
          <p:cNvPr id="7" name="Retângulo de cantos arredondados 6"/>
          <p:cNvSpPr/>
          <p:nvPr/>
        </p:nvSpPr>
        <p:spPr>
          <a:xfrm>
            <a:off x="4786314" y="5857892"/>
            <a:ext cx="3943910" cy="857256"/>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4" action="ppaction://hlinksldjump"/>
              </a:rPr>
              <a:t>TENTAR NOVAMENTE</a:t>
            </a:r>
            <a:endParaRPr lang="pt-BR" sz="3200" b="1" dirty="0"/>
          </a:p>
        </p:txBody>
      </p:sp>
      <p:sp>
        <p:nvSpPr>
          <p:cNvPr id="13" name="Retângulo de cantos arredondados 12"/>
          <p:cNvSpPr/>
          <p:nvPr/>
        </p:nvSpPr>
        <p:spPr>
          <a:xfrm>
            <a:off x="642910" y="5857892"/>
            <a:ext cx="3357586" cy="857256"/>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bg1"/>
                </a:solidFill>
              </a:rPr>
              <a:t>Não desista!! Continue...</a:t>
            </a:r>
            <a:endParaRPr lang="pt-BR" sz="2800" b="1" dirty="0">
              <a:solidFill>
                <a:schemeClr val="bg1"/>
              </a:solidFill>
            </a:endParaRPr>
          </a:p>
        </p:txBody>
      </p:sp>
      <p:sp>
        <p:nvSpPr>
          <p:cNvPr id="14" name="Retângulo de cantos arredondados 13"/>
          <p:cNvSpPr/>
          <p:nvPr/>
        </p:nvSpPr>
        <p:spPr>
          <a:xfrm>
            <a:off x="500034" y="1357298"/>
            <a:ext cx="8143932" cy="315182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Revise regra de 3 simples!</a:t>
            </a:r>
            <a:endParaRPr lang="pt-BR" sz="2400" dirty="0">
              <a:solidFill>
                <a:schemeClr val="tx1"/>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457200" y="476672"/>
            <a:ext cx="8229600" cy="1138138"/>
          </a:xfrm>
        </p:spPr>
        <p:txBody>
          <a:bodyPr>
            <a:noAutofit/>
          </a:bodyPr>
          <a:lstStyle/>
          <a:p>
            <a:pPr algn="just"/>
            <a:r>
              <a:rPr lang="pt-BR" sz="1800" b="1" dirty="0" smtClean="0">
                <a:latin typeface="+mn-lt"/>
              </a:rPr>
              <a:t>4. Na microrregião em que o município de Rialma faz parte, a monocultura de cana-de-açúcar tem invadido as áreas de cultivos tradicionais em pequenas propriedades e  da agricultura familiar onde avança e ocupa os solos do bioma Cerrado. Nos últimos anos houve um crescimento  de 184% em área cultivada para a microrregião de Rialma. Se em um ano a quantidade de área plantada em uma região de Rialma era 2km², qual é a área ocupada pela plantação atualmente de acordo com o texto?   </a:t>
            </a:r>
            <a:endParaRPr lang="pt-BR" sz="1800" b="1" dirty="0">
              <a:latin typeface="+mn-lt"/>
            </a:endParaRPr>
          </a:p>
        </p:txBody>
      </p:sp>
      <p:sp>
        <p:nvSpPr>
          <p:cNvPr id="4" name="Retângulo de cantos arredondados 3"/>
          <p:cNvSpPr/>
          <p:nvPr/>
        </p:nvSpPr>
        <p:spPr>
          <a:xfrm>
            <a:off x="539552" y="3114289"/>
            <a:ext cx="3678242" cy="746375"/>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2" action="ppaction://hlinksldjump"/>
              </a:rPr>
              <a:t>A) 3,68m</a:t>
            </a:r>
            <a:endParaRPr lang="pt-BR" sz="2000" b="1" dirty="0"/>
          </a:p>
        </p:txBody>
      </p:sp>
      <p:sp>
        <p:nvSpPr>
          <p:cNvPr id="5" name="Retângulo de cantos arredondados 4"/>
          <p:cNvSpPr/>
          <p:nvPr/>
        </p:nvSpPr>
        <p:spPr>
          <a:xfrm>
            <a:off x="4932040" y="4632110"/>
            <a:ext cx="3672029" cy="741106"/>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solidFill>
                  <a:srgbClr val="FF99FF"/>
                </a:solidFill>
                <a:hlinkClick r:id="rId3" action="ppaction://hlinksldjump"/>
              </a:rPr>
              <a:t>D) 3,68m²</a:t>
            </a:r>
            <a:endParaRPr lang="pt-BR" sz="2000" b="1" dirty="0">
              <a:solidFill>
                <a:srgbClr val="FF99FF"/>
              </a:solidFill>
            </a:endParaRPr>
          </a:p>
        </p:txBody>
      </p:sp>
      <p:sp>
        <p:nvSpPr>
          <p:cNvPr id="6" name="Retângulo de cantos arredondados 5"/>
          <p:cNvSpPr/>
          <p:nvPr/>
        </p:nvSpPr>
        <p:spPr>
          <a:xfrm>
            <a:off x="539552" y="4632109"/>
            <a:ext cx="3678242" cy="741107"/>
          </a:xfrm>
          <a:prstGeom prst="roundRect">
            <a:avLst/>
          </a:prstGeom>
          <a:solidFill>
            <a:srgbClr val="FF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4" action="ppaction://hlinksldjump"/>
              </a:rPr>
              <a:t>C) 3,68km²</a:t>
            </a:r>
            <a:endParaRPr lang="pt-BR" sz="2000" b="1" dirty="0"/>
          </a:p>
        </p:txBody>
      </p:sp>
      <p:sp>
        <p:nvSpPr>
          <p:cNvPr id="7" name="Retângulo de cantos arredondados 6"/>
          <p:cNvSpPr/>
          <p:nvPr/>
        </p:nvSpPr>
        <p:spPr>
          <a:xfrm>
            <a:off x="4929051" y="3114289"/>
            <a:ext cx="3675018" cy="74675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5" action="ppaction://hlinksldjump"/>
              </a:rPr>
              <a:t>B) 368km²</a:t>
            </a:r>
            <a:endParaRPr lang="pt-BR" sz="2000" b="1"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b="1" dirty="0" smtClean="0">
                <a:ln>
                  <a:solidFill>
                    <a:schemeClr val="accent1">
                      <a:shade val="50000"/>
                    </a:schemeClr>
                  </a:solidFill>
                </a:ln>
                <a:solidFill>
                  <a:srgbClr val="FFFF00"/>
                </a:solidFill>
                <a:effectLst>
                  <a:outerShdw blurRad="38100" dist="38100" dir="2700000" algn="tl">
                    <a:srgbClr val="000000">
                      <a:alpha val="43137"/>
                    </a:srgbClr>
                  </a:outerShdw>
                </a:effectLst>
                <a:latin typeface="+mn-lt"/>
              </a:rPr>
              <a:t>Que pena!! Você errou!</a:t>
            </a:r>
            <a:endParaRPr lang="pt-BR" b="1" dirty="0">
              <a:ln>
                <a:solidFill>
                  <a:schemeClr val="accent1">
                    <a:shade val="50000"/>
                  </a:schemeClr>
                </a:solidFill>
              </a:ln>
              <a:solidFill>
                <a:srgbClr val="FFFF00"/>
              </a:solidFill>
              <a:effectLst>
                <a:outerShdw blurRad="38100" dist="38100" dir="2700000" algn="tl">
                  <a:srgbClr val="000000">
                    <a:alpha val="43137"/>
                  </a:srgbClr>
                </a:outerShdw>
              </a:effectLst>
              <a:latin typeface="+mn-lt"/>
            </a:endParaRPr>
          </a:p>
        </p:txBody>
      </p:sp>
      <p:sp>
        <p:nvSpPr>
          <p:cNvPr id="3" name="Espaço Reservado para Conteúdo 2"/>
          <p:cNvSpPr>
            <a:spLocks noGrp="1"/>
          </p:cNvSpPr>
          <p:nvPr>
            <p:ph idx="1"/>
          </p:nvPr>
        </p:nvSpPr>
        <p:spPr/>
        <p:txBody>
          <a:bodyPr>
            <a:normAutofit/>
          </a:bodyPr>
          <a:lstStyle/>
          <a:p>
            <a:pPr marL="0" indent="0" algn="just">
              <a:buNone/>
            </a:pPr>
            <a:r>
              <a:rPr lang="pt-BR" sz="2800" dirty="0" smtClean="0"/>
              <a:t>	</a:t>
            </a:r>
            <a:endParaRPr lang="pt-BR" sz="2800" b="1" dirty="0">
              <a:solidFill>
                <a:schemeClr val="tx2">
                  <a:lumMod val="75000"/>
                </a:schemeClr>
              </a:solidFill>
            </a:endParaRPr>
          </a:p>
        </p:txBody>
      </p:sp>
      <p:sp>
        <p:nvSpPr>
          <p:cNvPr id="6" name="Retângulo de cantos arredondados 5"/>
          <p:cNvSpPr/>
          <p:nvPr/>
        </p:nvSpPr>
        <p:spPr>
          <a:xfrm>
            <a:off x="4429124" y="5357826"/>
            <a:ext cx="4071966" cy="1000132"/>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2" action="ppaction://hlinksldjump"/>
              </a:rPr>
              <a:t>TENTAR NOVAMENTE</a:t>
            </a:r>
            <a:endParaRPr lang="pt-BR" sz="3200" b="1" dirty="0"/>
          </a:p>
        </p:txBody>
      </p:sp>
      <p:pic>
        <p:nvPicPr>
          <p:cNvPr id="8" name="Imagem 7" descr="emoticon-triste-de-archivo-vectorial_18-9938.jpg"/>
          <p:cNvPicPr>
            <a:picLocks noChangeAspect="1"/>
          </p:cNvPicPr>
          <p:nvPr/>
        </p:nvPicPr>
        <p:blipFill>
          <a:blip r:embed="rId3" cstate="print"/>
          <a:stretch>
            <a:fillRect/>
          </a:stretch>
        </p:blipFill>
        <p:spPr>
          <a:xfrm>
            <a:off x="714348" y="428604"/>
            <a:ext cx="981061" cy="981061"/>
          </a:xfrm>
          <a:prstGeom prst="rect">
            <a:avLst/>
          </a:prstGeom>
        </p:spPr>
      </p:pic>
      <p:pic>
        <p:nvPicPr>
          <p:cNvPr id="9" name="Imagem 8" descr="emoticon-triste-de-archivo-vectorial_18-9938.jpg"/>
          <p:cNvPicPr>
            <a:picLocks noChangeAspect="1"/>
          </p:cNvPicPr>
          <p:nvPr/>
        </p:nvPicPr>
        <p:blipFill>
          <a:blip r:embed="rId3" cstate="print"/>
          <a:stretch>
            <a:fillRect/>
          </a:stretch>
        </p:blipFill>
        <p:spPr>
          <a:xfrm>
            <a:off x="7429520" y="428604"/>
            <a:ext cx="981061" cy="981061"/>
          </a:xfrm>
          <a:prstGeom prst="rect">
            <a:avLst/>
          </a:prstGeom>
        </p:spPr>
      </p:pic>
      <p:sp>
        <p:nvSpPr>
          <p:cNvPr id="10" name="Retângulo de cantos arredondados 9"/>
          <p:cNvSpPr/>
          <p:nvPr/>
        </p:nvSpPr>
        <p:spPr>
          <a:xfrm>
            <a:off x="571472" y="5357826"/>
            <a:ext cx="3357586" cy="1000132"/>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solidFill>
                  <a:srgbClr val="7030A0"/>
                </a:solidFill>
              </a:rPr>
              <a:t>Não desista! </a:t>
            </a:r>
          </a:p>
          <a:p>
            <a:pPr algn="ctr"/>
            <a:r>
              <a:rPr lang="pt-BR" sz="3200" b="1" dirty="0" smtClean="0">
                <a:solidFill>
                  <a:srgbClr val="7030A0"/>
                </a:solidFill>
              </a:rPr>
              <a:t>Tente novamente.</a:t>
            </a:r>
            <a:endParaRPr lang="pt-BR" sz="3200" b="1" dirty="0">
              <a:solidFill>
                <a:srgbClr val="7030A0"/>
              </a:solidFill>
            </a:endParaRPr>
          </a:p>
        </p:txBody>
      </p:sp>
      <p:sp>
        <p:nvSpPr>
          <p:cNvPr id="11" name="Retângulo de cantos arredondados 10"/>
          <p:cNvSpPr/>
          <p:nvPr/>
        </p:nvSpPr>
        <p:spPr>
          <a:xfrm>
            <a:off x="500034" y="1785926"/>
            <a:ext cx="8072494" cy="314327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dirty="0" smtClean="0">
                <a:solidFill>
                  <a:schemeClr val="tx1"/>
                </a:solidFill>
              </a:rPr>
              <a:t>Quando falamos em cálculo de área, usamos cm², m², km²,etc.</a:t>
            </a:r>
            <a:endParaRPr lang="pt-BR" sz="2400" dirty="0">
              <a:solidFill>
                <a:schemeClr val="tx1"/>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00034" y="500042"/>
            <a:ext cx="8229600" cy="1143000"/>
          </a:xfrm>
        </p:spPr>
        <p:txBody>
          <a:bodyPr>
            <a:noAutofit/>
          </a:bodyPr>
          <a:lstStyle/>
          <a:p>
            <a:r>
              <a:rPr lang="pt-BR" b="1" dirty="0" smtClean="0">
                <a:solidFill>
                  <a:srgbClr val="7030A0"/>
                </a:solidFill>
                <a:effectLst>
                  <a:outerShdw blurRad="38100" dist="38100" dir="2700000" algn="tl">
                    <a:srgbClr val="000000">
                      <a:alpha val="43137"/>
                    </a:srgbClr>
                  </a:outerShdw>
                </a:effectLst>
                <a:latin typeface="+mn-lt"/>
              </a:rPr>
              <a:t>Conceito incorreto! </a:t>
            </a:r>
            <a:br>
              <a:rPr lang="pt-BR" b="1" dirty="0" smtClean="0">
                <a:solidFill>
                  <a:srgbClr val="7030A0"/>
                </a:solidFill>
                <a:effectLst>
                  <a:outerShdw blurRad="38100" dist="38100" dir="2700000" algn="tl">
                    <a:srgbClr val="000000">
                      <a:alpha val="43137"/>
                    </a:srgbClr>
                  </a:outerShdw>
                </a:effectLst>
                <a:latin typeface="+mn-lt"/>
              </a:rPr>
            </a:br>
            <a:r>
              <a:rPr lang="pt-BR" b="1" dirty="0" smtClean="0">
                <a:solidFill>
                  <a:srgbClr val="7030A0"/>
                </a:solidFill>
                <a:effectLst>
                  <a:outerShdw blurRad="38100" dist="38100" dir="2700000" algn="tl">
                    <a:srgbClr val="000000">
                      <a:alpha val="43137"/>
                    </a:srgbClr>
                  </a:outerShdw>
                </a:effectLst>
                <a:latin typeface="+mn-lt"/>
              </a:rPr>
              <a:t>Faltou concentração!!</a:t>
            </a:r>
            <a:endParaRPr lang="pt-BR" b="1" dirty="0">
              <a:solidFill>
                <a:srgbClr val="7030A0"/>
              </a:solidFill>
              <a:effectLst>
                <a:outerShdw blurRad="38100" dist="38100" dir="2700000" algn="tl">
                  <a:srgbClr val="000000">
                    <a:alpha val="43137"/>
                  </a:srgbClr>
                </a:outerShdw>
              </a:effectLst>
              <a:latin typeface="+mn-lt"/>
            </a:endParaRPr>
          </a:p>
        </p:txBody>
      </p:sp>
      <p:sp>
        <p:nvSpPr>
          <p:cNvPr id="3" name="Espaço Reservado para Conteúdo 2"/>
          <p:cNvSpPr>
            <a:spLocks noGrp="1"/>
          </p:cNvSpPr>
          <p:nvPr>
            <p:ph idx="1"/>
          </p:nvPr>
        </p:nvSpPr>
        <p:spPr>
          <a:xfrm>
            <a:off x="0" y="1844824"/>
            <a:ext cx="8697144" cy="3268960"/>
          </a:xfrm>
        </p:spPr>
        <p:txBody>
          <a:bodyPr/>
          <a:lstStyle/>
          <a:p>
            <a:pPr algn="just">
              <a:buNone/>
            </a:pPr>
            <a:r>
              <a:rPr lang="pt-BR" dirty="0" smtClean="0"/>
              <a:t>		</a:t>
            </a:r>
          </a:p>
          <a:p>
            <a:pPr>
              <a:buNone/>
            </a:pPr>
            <a:endParaRPr lang="pt-BR" dirty="0" smtClean="0"/>
          </a:p>
          <a:p>
            <a:pPr>
              <a:buNone/>
            </a:pPr>
            <a:endParaRPr lang="pt-BR" dirty="0"/>
          </a:p>
        </p:txBody>
      </p:sp>
      <p:sp>
        <p:nvSpPr>
          <p:cNvPr id="7" name="Retângulo de cantos arredondados 6"/>
          <p:cNvSpPr/>
          <p:nvPr/>
        </p:nvSpPr>
        <p:spPr>
          <a:xfrm>
            <a:off x="4572000" y="5429264"/>
            <a:ext cx="4000528" cy="1000132"/>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2" action="ppaction://hlinksldjump"/>
              </a:rPr>
              <a:t>TENTAR NOVAMENTE</a:t>
            </a:r>
            <a:endParaRPr lang="pt-BR" sz="3200" b="1" dirty="0"/>
          </a:p>
        </p:txBody>
      </p:sp>
      <p:pic>
        <p:nvPicPr>
          <p:cNvPr id="8" name="Imagem 7" descr="30.png"/>
          <p:cNvPicPr>
            <a:picLocks noChangeAspect="1"/>
          </p:cNvPicPr>
          <p:nvPr/>
        </p:nvPicPr>
        <p:blipFill>
          <a:blip r:embed="rId3"/>
          <a:stretch>
            <a:fillRect/>
          </a:stretch>
        </p:blipFill>
        <p:spPr>
          <a:xfrm>
            <a:off x="928662" y="571480"/>
            <a:ext cx="1000132" cy="1000132"/>
          </a:xfrm>
          <a:prstGeom prst="rect">
            <a:avLst/>
          </a:prstGeom>
        </p:spPr>
      </p:pic>
      <p:pic>
        <p:nvPicPr>
          <p:cNvPr id="9" name="Imagem 8" descr="30.png"/>
          <p:cNvPicPr>
            <a:picLocks noChangeAspect="1"/>
          </p:cNvPicPr>
          <p:nvPr/>
        </p:nvPicPr>
        <p:blipFill>
          <a:blip r:embed="rId3"/>
          <a:stretch>
            <a:fillRect/>
          </a:stretch>
        </p:blipFill>
        <p:spPr>
          <a:xfrm>
            <a:off x="7286644" y="571480"/>
            <a:ext cx="1000132" cy="1000132"/>
          </a:xfrm>
          <a:prstGeom prst="rect">
            <a:avLst/>
          </a:prstGeom>
        </p:spPr>
      </p:pic>
      <p:sp>
        <p:nvSpPr>
          <p:cNvPr id="10" name="Retângulo de cantos arredondados 9"/>
          <p:cNvSpPr/>
          <p:nvPr/>
        </p:nvSpPr>
        <p:spPr>
          <a:xfrm>
            <a:off x="500034" y="5429264"/>
            <a:ext cx="3857652" cy="1000132"/>
          </a:xfrm>
          <a:prstGeom prst="roundRect">
            <a:avLst/>
          </a:prstGeom>
          <a:solidFill>
            <a:srgbClr val="DE109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t>Não foi desta vez!</a:t>
            </a:r>
          </a:p>
          <a:p>
            <a:pPr algn="ctr"/>
            <a:r>
              <a:rPr lang="pt-BR" sz="3200" b="1" dirty="0" smtClean="0"/>
              <a:t> Tente novamente! </a:t>
            </a:r>
            <a:endParaRPr lang="pt-BR" sz="3200" b="1" dirty="0"/>
          </a:p>
        </p:txBody>
      </p:sp>
      <p:sp>
        <p:nvSpPr>
          <p:cNvPr id="11" name="Retângulo de cantos arredondados 10"/>
          <p:cNvSpPr/>
          <p:nvPr/>
        </p:nvSpPr>
        <p:spPr>
          <a:xfrm>
            <a:off x="428596" y="1857364"/>
            <a:ext cx="8286808" cy="335758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Falta dividir por algum número.</a:t>
            </a:r>
            <a:endParaRPr lang="pt-BR" sz="2400" dirty="0">
              <a:solidFill>
                <a:schemeClr val="tx1"/>
              </a:solidFill>
            </a:endParaRPr>
          </a:p>
          <a:p>
            <a:pPr algn="just">
              <a:buNone/>
            </a:pPr>
            <a:endParaRPr lang="pt-BR" sz="2400" b="1" dirty="0" smtClean="0">
              <a:solidFill>
                <a:schemeClr val="bg1"/>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4572000" y="5429264"/>
            <a:ext cx="3881592" cy="1000132"/>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2" action="ppaction://hlinksldjump"/>
              </a:rPr>
              <a:t>SEGUIR EM FRENTE</a:t>
            </a:r>
            <a:endParaRPr lang="pt-BR" sz="3200" b="1" dirty="0"/>
          </a:p>
        </p:txBody>
      </p:sp>
      <p:pic>
        <p:nvPicPr>
          <p:cNvPr id="6" name="Imagem 5" descr="BaterPalmas_01.gif"/>
          <p:cNvPicPr>
            <a:picLocks noChangeAspect="1"/>
          </p:cNvPicPr>
          <p:nvPr/>
        </p:nvPicPr>
        <p:blipFill>
          <a:blip r:embed="rId3" cstate="print"/>
          <a:stretch>
            <a:fillRect/>
          </a:stretch>
        </p:blipFill>
        <p:spPr>
          <a:xfrm>
            <a:off x="7215206" y="500042"/>
            <a:ext cx="974289" cy="881196"/>
          </a:xfrm>
          <a:prstGeom prst="rect">
            <a:avLst/>
          </a:prstGeom>
        </p:spPr>
      </p:pic>
      <p:pic>
        <p:nvPicPr>
          <p:cNvPr id="7" name="Imagem 6" descr="palmasf.gif"/>
          <p:cNvPicPr>
            <a:picLocks noChangeAspect="1"/>
          </p:cNvPicPr>
          <p:nvPr/>
        </p:nvPicPr>
        <p:blipFill>
          <a:blip r:embed="rId4" cstate="print"/>
          <a:stretch>
            <a:fillRect/>
          </a:stretch>
        </p:blipFill>
        <p:spPr>
          <a:xfrm>
            <a:off x="928662" y="428604"/>
            <a:ext cx="928694" cy="893315"/>
          </a:xfrm>
          <a:prstGeom prst="rect">
            <a:avLst/>
          </a:prstGeom>
        </p:spPr>
      </p:pic>
      <p:sp>
        <p:nvSpPr>
          <p:cNvPr id="8" name="Retângulo 7"/>
          <p:cNvSpPr/>
          <p:nvPr/>
        </p:nvSpPr>
        <p:spPr>
          <a:xfrm>
            <a:off x="1763688" y="260648"/>
            <a:ext cx="5742400" cy="1446550"/>
          </a:xfrm>
          <a:prstGeom prst="rect">
            <a:avLst/>
          </a:prstGeom>
          <a:noFill/>
        </p:spPr>
        <p:txBody>
          <a:bodyPr wrap="square" lIns="91440" tIns="45720" rIns="91440" bIns="45720">
            <a:spAutoFit/>
          </a:bodyPr>
          <a:lstStyle/>
          <a:p>
            <a:pPr algn="ctr"/>
            <a:r>
              <a:rPr lang="pt-BR" sz="4400" b="1" cap="none" spc="0" dirty="0" smtClean="0">
                <a:ln w="1905"/>
                <a:solidFill>
                  <a:srgbClr val="0070C0"/>
                </a:solidFill>
                <a:effectLst>
                  <a:outerShdw blurRad="38100" dist="38100" dir="2700000" algn="tl">
                    <a:srgbClr val="000000">
                      <a:alpha val="43137"/>
                    </a:srgbClr>
                  </a:outerShdw>
                </a:effectLst>
              </a:rPr>
              <a:t>Perfeito!! </a:t>
            </a:r>
          </a:p>
          <a:p>
            <a:pPr algn="ctr"/>
            <a:r>
              <a:rPr lang="pt-BR" sz="4400" b="1" cap="none" spc="0" dirty="0" smtClean="0">
                <a:ln w="1905"/>
                <a:effectLst>
                  <a:outerShdw blurRad="38100" dist="38100" dir="2700000" algn="tl">
                    <a:srgbClr val="000000">
                      <a:alpha val="43137"/>
                    </a:srgbClr>
                  </a:outerShdw>
                </a:effectLst>
              </a:rPr>
              <a:t>Resposta Corretíssima!</a:t>
            </a:r>
            <a:endParaRPr lang="pt-BR" sz="4400" b="1" cap="none" spc="0" dirty="0">
              <a:ln w="1905"/>
              <a:effectLst>
                <a:outerShdw blurRad="38100" dist="38100" dir="2700000" algn="tl">
                  <a:srgbClr val="000000">
                    <a:alpha val="43137"/>
                  </a:srgbClr>
                </a:outerShdw>
              </a:effectLst>
            </a:endParaRPr>
          </a:p>
        </p:txBody>
      </p:sp>
      <p:sp>
        <p:nvSpPr>
          <p:cNvPr id="11" name="Retângulo de cantos arredondados 10"/>
          <p:cNvSpPr/>
          <p:nvPr/>
        </p:nvSpPr>
        <p:spPr>
          <a:xfrm>
            <a:off x="500034" y="5429264"/>
            <a:ext cx="3857652" cy="1000132"/>
          </a:xfrm>
          <a:prstGeom prst="roundRect">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solidFill>
                  <a:srgbClr val="66FFFF"/>
                </a:solidFill>
              </a:rPr>
              <a:t>Sensacional! </a:t>
            </a:r>
          </a:p>
          <a:p>
            <a:pPr algn="ctr"/>
            <a:r>
              <a:rPr lang="pt-BR" sz="3200" b="1" dirty="0" smtClean="0">
                <a:solidFill>
                  <a:srgbClr val="66FFFF"/>
                </a:solidFill>
              </a:rPr>
              <a:t>Você é fera!!</a:t>
            </a:r>
            <a:endParaRPr lang="pt-BR" sz="3200" b="1" dirty="0">
              <a:solidFill>
                <a:srgbClr val="66FFFF"/>
              </a:solidFill>
            </a:endParaRPr>
          </a:p>
        </p:txBody>
      </p:sp>
      <p:sp>
        <p:nvSpPr>
          <p:cNvPr id="9" name="Retângulo de cantos arredondados 8"/>
          <p:cNvSpPr/>
          <p:nvPr/>
        </p:nvSpPr>
        <p:spPr>
          <a:xfrm>
            <a:off x="500034" y="1857364"/>
            <a:ext cx="8072494" cy="314327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Estará mesmo a cana-de-açúcar invadindo a região de Rialma ou são apenas áreas isoladas de cultivo? A participação econômica dessa atividade, ameaça o já estruturado setor de serviços? Consulte e debata com seu professor!</a:t>
            </a:r>
            <a:endParaRPr lang="pt-BR" sz="2400" dirty="0">
              <a:solidFill>
                <a:schemeClr val="tx1"/>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28596" y="285728"/>
            <a:ext cx="8229600" cy="994122"/>
          </a:xfrm>
        </p:spPr>
        <p:txBody>
          <a:bodyPr/>
          <a:lstStyle/>
          <a:p>
            <a:r>
              <a:rPr lang="pt-BR" b="1" dirty="0" smtClean="0">
                <a:solidFill>
                  <a:schemeClr val="bg1"/>
                </a:solidFill>
                <a:effectLst>
                  <a:outerShdw blurRad="38100" dist="38100" dir="2700000" algn="tl">
                    <a:srgbClr val="000000">
                      <a:alpha val="43137"/>
                    </a:srgbClr>
                  </a:outerShdw>
                </a:effectLst>
                <a:latin typeface="+mn-lt"/>
              </a:rPr>
              <a:t>Erro detectado! </a:t>
            </a:r>
            <a:endParaRPr lang="pt-BR" b="1" dirty="0">
              <a:solidFill>
                <a:schemeClr val="bg1"/>
              </a:solidFill>
              <a:effectLst>
                <a:outerShdw blurRad="38100" dist="38100" dir="2700000" algn="tl">
                  <a:srgbClr val="000000">
                    <a:alpha val="43137"/>
                  </a:srgbClr>
                </a:outerShdw>
              </a:effectLst>
              <a:latin typeface="+mn-lt"/>
            </a:endParaRPr>
          </a:p>
        </p:txBody>
      </p:sp>
      <p:sp>
        <p:nvSpPr>
          <p:cNvPr id="3" name="Espaço Reservado para Conteúdo 2"/>
          <p:cNvSpPr>
            <a:spLocks noGrp="1"/>
          </p:cNvSpPr>
          <p:nvPr>
            <p:ph idx="1"/>
          </p:nvPr>
        </p:nvSpPr>
        <p:spPr>
          <a:xfrm>
            <a:off x="142844" y="1428736"/>
            <a:ext cx="8501122" cy="3603250"/>
          </a:xfrm>
        </p:spPr>
        <p:txBody>
          <a:bodyPr>
            <a:normAutofit/>
          </a:bodyPr>
          <a:lstStyle/>
          <a:p>
            <a:pPr algn="just">
              <a:buNone/>
            </a:pPr>
            <a:r>
              <a:rPr lang="pt-BR" dirty="0" smtClean="0">
                <a:solidFill>
                  <a:schemeClr val="bg1"/>
                </a:solidFill>
              </a:rPr>
              <a:t>		</a:t>
            </a:r>
            <a:endParaRPr lang="pt-BR" sz="2600" b="1" dirty="0">
              <a:solidFill>
                <a:schemeClr val="bg1"/>
              </a:solidFill>
            </a:endParaRPr>
          </a:p>
        </p:txBody>
      </p:sp>
      <p:pic>
        <p:nvPicPr>
          <p:cNvPr id="4" name="Imagem 3" descr="Triste_thumb.jpg"/>
          <p:cNvPicPr>
            <a:picLocks noChangeAspect="1"/>
          </p:cNvPicPr>
          <p:nvPr/>
        </p:nvPicPr>
        <p:blipFill>
          <a:blip r:embed="rId2" cstate="print"/>
          <a:stretch>
            <a:fillRect/>
          </a:stretch>
        </p:blipFill>
        <p:spPr>
          <a:xfrm>
            <a:off x="857224" y="357166"/>
            <a:ext cx="936104" cy="936104"/>
          </a:xfrm>
          <a:prstGeom prst="rect">
            <a:avLst/>
          </a:prstGeom>
        </p:spPr>
      </p:pic>
      <p:pic>
        <p:nvPicPr>
          <p:cNvPr id="5" name="Imagem 4" descr="Triste_thumb.jpg"/>
          <p:cNvPicPr>
            <a:picLocks noChangeAspect="1"/>
          </p:cNvPicPr>
          <p:nvPr/>
        </p:nvPicPr>
        <p:blipFill>
          <a:blip r:embed="rId2" cstate="print"/>
          <a:stretch>
            <a:fillRect/>
          </a:stretch>
        </p:blipFill>
        <p:spPr>
          <a:xfrm>
            <a:off x="7358082" y="357166"/>
            <a:ext cx="936104" cy="936104"/>
          </a:xfrm>
          <a:prstGeom prst="rect">
            <a:avLst/>
          </a:prstGeom>
        </p:spPr>
      </p:pic>
      <p:sp>
        <p:nvSpPr>
          <p:cNvPr id="6" name="Retângulo de cantos arredondados 5"/>
          <p:cNvSpPr/>
          <p:nvPr/>
        </p:nvSpPr>
        <p:spPr>
          <a:xfrm>
            <a:off x="4327891" y="5517232"/>
            <a:ext cx="4238782" cy="1004692"/>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3" action="ppaction://hlinksldjump"/>
              </a:rPr>
              <a:t>TENTAR NOVAMENTE</a:t>
            </a:r>
            <a:endParaRPr lang="pt-BR" sz="3200" b="1" dirty="0"/>
          </a:p>
        </p:txBody>
      </p:sp>
      <p:sp>
        <p:nvSpPr>
          <p:cNvPr id="10" name="Retângulo de cantos arredondados 9"/>
          <p:cNvSpPr/>
          <p:nvPr/>
        </p:nvSpPr>
        <p:spPr>
          <a:xfrm>
            <a:off x="428596" y="5517232"/>
            <a:ext cx="3438622" cy="1000132"/>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solidFill>
                  <a:srgbClr val="FF0066"/>
                </a:solidFill>
              </a:rPr>
              <a:t>Continue jogando. </a:t>
            </a:r>
          </a:p>
          <a:p>
            <a:pPr algn="ctr"/>
            <a:r>
              <a:rPr lang="pt-BR" sz="3200" b="1" dirty="0" smtClean="0">
                <a:solidFill>
                  <a:srgbClr val="FF0066"/>
                </a:solidFill>
              </a:rPr>
              <a:t>Não desista!!</a:t>
            </a:r>
            <a:endParaRPr lang="pt-BR" sz="3200" b="1" dirty="0">
              <a:solidFill>
                <a:srgbClr val="FF0066"/>
              </a:solidFill>
            </a:endParaRPr>
          </a:p>
        </p:txBody>
      </p:sp>
      <p:sp>
        <p:nvSpPr>
          <p:cNvPr id="12" name="Retângulo de cantos arredondados 11"/>
          <p:cNvSpPr/>
          <p:nvPr/>
        </p:nvSpPr>
        <p:spPr>
          <a:xfrm>
            <a:off x="500034" y="1428736"/>
            <a:ext cx="8072494" cy="271464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Observe a unidade de medida usada no texto!</a:t>
            </a:r>
            <a:endParaRPr lang="pt-BR" sz="2400" dirty="0">
              <a:solidFill>
                <a:schemeClr val="bg1"/>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Retângulo de cantos arredondados 3"/>
          <p:cNvSpPr/>
          <p:nvPr/>
        </p:nvSpPr>
        <p:spPr>
          <a:xfrm>
            <a:off x="4678707" y="4653136"/>
            <a:ext cx="3675017" cy="79208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2" action="ppaction://hlinksldjump"/>
              </a:rPr>
              <a:t>B) 450</a:t>
            </a:r>
            <a:endParaRPr lang="pt-BR" sz="2000" dirty="0"/>
          </a:p>
        </p:txBody>
      </p:sp>
      <p:sp>
        <p:nvSpPr>
          <p:cNvPr id="8" name="Retângulo de cantos arredondados 7"/>
          <p:cNvSpPr/>
          <p:nvPr/>
        </p:nvSpPr>
        <p:spPr>
          <a:xfrm>
            <a:off x="539552" y="5589240"/>
            <a:ext cx="3528392" cy="792088"/>
          </a:xfrm>
          <a:prstGeom prst="roundRect">
            <a:avLst/>
          </a:prstGeom>
          <a:solidFill>
            <a:srgbClr val="FF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3" action="ppaction://hlinksldjump"/>
              </a:rPr>
              <a:t>C) 162.000</a:t>
            </a:r>
            <a:endParaRPr lang="pt-BR" sz="2000" b="1" dirty="0"/>
          </a:p>
        </p:txBody>
      </p:sp>
      <p:sp>
        <p:nvSpPr>
          <p:cNvPr id="9" name="Retângulo de cantos arredondados 8"/>
          <p:cNvSpPr/>
          <p:nvPr/>
        </p:nvSpPr>
        <p:spPr>
          <a:xfrm>
            <a:off x="4678707" y="5589240"/>
            <a:ext cx="3675017" cy="792088"/>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4" action="ppaction://hlinksldjump"/>
              </a:rPr>
              <a:t>D) 164.250</a:t>
            </a:r>
            <a:endParaRPr lang="pt-BR" sz="2000" b="1" dirty="0" smtClean="0"/>
          </a:p>
        </p:txBody>
      </p:sp>
      <p:sp>
        <p:nvSpPr>
          <p:cNvPr id="10" name="Retângulo de cantos arredondados 9"/>
          <p:cNvSpPr/>
          <p:nvPr/>
        </p:nvSpPr>
        <p:spPr>
          <a:xfrm>
            <a:off x="539552" y="4653136"/>
            <a:ext cx="3528392" cy="792088"/>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5" action="ppaction://hlinksldjump"/>
              </a:rPr>
              <a:t>A) 13.500</a:t>
            </a:r>
            <a:endParaRPr lang="pt-BR" sz="2000" b="1" dirty="0"/>
          </a:p>
        </p:txBody>
      </p:sp>
      <p:sp>
        <p:nvSpPr>
          <p:cNvPr id="12" name="Retângulo 11"/>
          <p:cNvSpPr/>
          <p:nvPr/>
        </p:nvSpPr>
        <p:spPr>
          <a:xfrm>
            <a:off x="473280" y="260648"/>
            <a:ext cx="8292392" cy="1231106"/>
          </a:xfrm>
          <a:prstGeom prst="rect">
            <a:avLst/>
          </a:prstGeom>
          <a:noFill/>
        </p:spPr>
        <p:txBody>
          <a:bodyPr wrap="square" lIns="91440" tIns="45720" rIns="91440" bIns="45720">
            <a:spAutoFit/>
          </a:bodyPr>
          <a:lstStyle/>
          <a:p>
            <a:pPr algn="just"/>
            <a:r>
              <a:rPr lang="pt-BR" b="1" dirty="0" smtClean="0"/>
              <a:t>5. Tempo de decomposição do lixo.</a:t>
            </a:r>
          </a:p>
          <a:p>
            <a:pPr algn="just"/>
            <a:r>
              <a:rPr lang="pt-BR" b="1" dirty="0"/>
              <a:t> </a:t>
            </a:r>
            <a:r>
              <a:rPr lang="pt-BR" b="1" dirty="0" smtClean="0"/>
              <a:t>    O tempo de decomposição do lixo vai depender do resíduo analisado. Enquanto uns demoram alguns meses, outros podem demorar centenas de anos. Veja a tabela: </a:t>
            </a:r>
            <a:endParaRPr lang="pt-BR" b="1" dirty="0"/>
          </a:p>
          <a:p>
            <a:pPr algn="ctr"/>
            <a:endParaRPr lang="pt-BR" sz="2000" b="1" cap="none" spc="0" dirty="0">
              <a:ln w="17780" cmpd="sng">
                <a:solidFill>
                  <a:schemeClr val="accent1">
                    <a:tint val="3000"/>
                  </a:schemeClr>
                </a:solidFill>
                <a:prstDash val="solid"/>
                <a:miter lim="800000"/>
              </a:ln>
              <a:effectLst>
                <a:outerShdw blurRad="55000" dist="50800" dir="5400000" algn="tl">
                  <a:srgbClr val="000000">
                    <a:alpha val="33000"/>
                  </a:srgbClr>
                </a:outerShdw>
              </a:effectLst>
            </a:endParaRPr>
          </a:p>
        </p:txBody>
      </p:sp>
      <p:sp>
        <p:nvSpPr>
          <p:cNvPr id="3" name="CaixaDeTexto 2"/>
          <p:cNvSpPr txBox="1"/>
          <p:nvPr/>
        </p:nvSpPr>
        <p:spPr>
          <a:xfrm>
            <a:off x="473430" y="4006805"/>
            <a:ext cx="8136904" cy="646331"/>
          </a:xfrm>
          <a:prstGeom prst="rect">
            <a:avLst/>
          </a:prstGeom>
          <a:noFill/>
        </p:spPr>
        <p:txBody>
          <a:bodyPr wrap="square" rtlCol="0">
            <a:spAutoFit/>
          </a:bodyPr>
          <a:lstStyle/>
          <a:p>
            <a:r>
              <a:rPr lang="pt-BR" dirty="0" smtClean="0"/>
              <a:t>Responda: Fralda descartável leva 450 anos para se decompor na natureza. Isso representa exatamente  a quantos dias?</a:t>
            </a:r>
            <a:endParaRPr lang="pt-BR" dirty="0"/>
          </a:p>
        </p:txBody>
      </p:sp>
      <p:graphicFrame>
        <p:nvGraphicFramePr>
          <p:cNvPr id="5" name="Tabela 4"/>
          <p:cNvGraphicFramePr>
            <a:graphicFrameLocks noGrp="1"/>
          </p:cNvGraphicFramePr>
          <p:nvPr>
            <p:extLst>
              <p:ext uri="{D42A27DB-BD31-4B8C-83A1-F6EECF244321}">
                <p14:modId xmlns:p14="http://schemas.microsoft.com/office/powerpoint/2010/main" val="2148221969"/>
              </p:ext>
            </p:extLst>
          </p:nvPr>
        </p:nvGraphicFramePr>
        <p:xfrm>
          <a:off x="611560" y="1196752"/>
          <a:ext cx="5904656" cy="2560320"/>
        </p:xfrm>
        <a:graphic>
          <a:graphicData uri="http://schemas.openxmlformats.org/drawingml/2006/table">
            <a:tbl>
              <a:tblPr firstRow="1" bandRow="1">
                <a:tableStyleId>{5C22544A-7EE6-4342-B048-85BDC9FD1C3A}</a:tableStyleId>
              </a:tblPr>
              <a:tblGrid>
                <a:gridCol w="2592288"/>
                <a:gridCol w="3312368"/>
              </a:tblGrid>
              <a:tr h="345186">
                <a:tc>
                  <a:txBody>
                    <a:bodyPr/>
                    <a:lstStyle/>
                    <a:p>
                      <a:pPr algn="ctr"/>
                      <a:r>
                        <a:rPr lang="pt-BR" b="0" dirty="0" smtClean="0">
                          <a:solidFill>
                            <a:schemeClr val="tx1"/>
                          </a:solidFill>
                        </a:rPr>
                        <a:t>Material</a:t>
                      </a:r>
                      <a:r>
                        <a:rPr lang="pt-BR" b="0" baseline="0" dirty="0" smtClean="0">
                          <a:solidFill>
                            <a:schemeClr val="tx1"/>
                          </a:solidFill>
                        </a:rPr>
                        <a:t> </a:t>
                      </a:r>
                      <a:endParaRPr lang="pt-BR" b="0" dirty="0">
                        <a:solidFill>
                          <a:schemeClr val="tx1"/>
                        </a:solidFill>
                      </a:endParaRPr>
                    </a:p>
                  </a:txBody>
                  <a:tcPr/>
                </a:tc>
                <a:tc>
                  <a:txBody>
                    <a:bodyPr/>
                    <a:lstStyle/>
                    <a:p>
                      <a:pPr algn="ctr"/>
                      <a:r>
                        <a:rPr lang="pt-BR" dirty="0" smtClean="0">
                          <a:solidFill>
                            <a:schemeClr val="tx1"/>
                          </a:solidFill>
                        </a:rPr>
                        <a:t>Tempo</a:t>
                      </a:r>
                      <a:r>
                        <a:rPr lang="pt-BR" baseline="0" dirty="0" smtClean="0">
                          <a:solidFill>
                            <a:schemeClr val="tx1"/>
                          </a:solidFill>
                        </a:rPr>
                        <a:t> de decomposição</a:t>
                      </a:r>
                      <a:endParaRPr lang="pt-BR" dirty="0">
                        <a:solidFill>
                          <a:schemeClr val="tx1"/>
                        </a:solidFill>
                      </a:endParaRPr>
                    </a:p>
                  </a:txBody>
                  <a:tcPr/>
                </a:tc>
              </a:tr>
              <a:tr h="345186">
                <a:tc>
                  <a:txBody>
                    <a:bodyPr/>
                    <a:lstStyle/>
                    <a:p>
                      <a:pPr algn="l"/>
                      <a:r>
                        <a:rPr lang="pt-BR" dirty="0" smtClean="0"/>
                        <a:t>Papel</a:t>
                      </a:r>
                      <a:endParaRPr lang="pt-BR" dirty="0"/>
                    </a:p>
                  </a:txBody>
                  <a:tcPr/>
                </a:tc>
                <a:tc>
                  <a:txBody>
                    <a:bodyPr/>
                    <a:lstStyle/>
                    <a:p>
                      <a:pPr algn="ctr"/>
                      <a:r>
                        <a:rPr lang="pt-BR" dirty="0" smtClean="0"/>
                        <a:t>3</a:t>
                      </a:r>
                      <a:r>
                        <a:rPr lang="pt-BR" baseline="0" dirty="0" smtClean="0"/>
                        <a:t> a 6 meses</a:t>
                      </a:r>
                      <a:endParaRPr lang="pt-BR" dirty="0"/>
                    </a:p>
                  </a:txBody>
                  <a:tcPr/>
                </a:tc>
              </a:tr>
              <a:tr h="345186">
                <a:tc>
                  <a:txBody>
                    <a:bodyPr/>
                    <a:lstStyle/>
                    <a:p>
                      <a:r>
                        <a:rPr lang="pt-BR" dirty="0" smtClean="0"/>
                        <a:t>Embalagem</a:t>
                      </a:r>
                      <a:r>
                        <a:rPr lang="pt-BR" baseline="0" dirty="0" smtClean="0"/>
                        <a:t> de Leite</a:t>
                      </a:r>
                      <a:endParaRPr lang="pt-BR" dirty="0"/>
                    </a:p>
                  </a:txBody>
                  <a:tcPr/>
                </a:tc>
                <a:tc>
                  <a:txBody>
                    <a:bodyPr/>
                    <a:lstStyle/>
                    <a:p>
                      <a:pPr algn="ctr"/>
                      <a:r>
                        <a:rPr lang="pt-BR" dirty="0" smtClean="0"/>
                        <a:t>6 meses</a:t>
                      </a:r>
                      <a:endParaRPr lang="pt-BR" dirty="0"/>
                    </a:p>
                  </a:txBody>
                  <a:tcPr/>
                </a:tc>
              </a:tr>
              <a:tr h="345186">
                <a:tc>
                  <a:txBody>
                    <a:bodyPr/>
                    <a:lstStyle/>
                    <a:p>
                      <a:r>
                        <a:rPr lang="pt-BR" dirty="0" smtClean="0"/>
                        <a:t>Filtro de cigarro</a:t>
                      </a:r>
                      <a:endParaRPr lang="pt-BR" dirty="0"/>
                    </a:p>
                  </a:txBody>
                  <a:tcPr/>
                </a:tc>
                <a:tc>
                  <a:txBody>
                    <a:bodyPr/>
                    <a:lstStyle/>
                    <a:p>
                      <a:pPr algn="ctr"/>
                      <a:r>
                        <a:rPr lang="pt-BR" dirty="0" smtClean="0"/>
                        <a:t>5 anos</a:t>
                      </a:r>
                      <a:endParaRPr lang="pt-BR" dirty="0"/>
                    </a:p>
                  </a:txBody>
                  <a:tcPr/>
                </a:tc>
              </a:tr>
              <a:tr h="345186">
                <a:tc>
                  <a:txBody>
                    <a:bodyPr/>
                    <a:lstStyle/>
                    <a:p>
                      <a:r>
                        <a:rPr lang="pt-BR" dirty="0" smtClean="0"/>
                        <a:t>Chiclete</a:t>
                      </a:r>
                      <a:endParaRPr lang="pt-BR" dirty="0"/>
                    </a:p>
                  </a:txBody>
                  <a:tcPr/>
                </a:tc>
                <a:tc>
                  <a:txBody>
                    <a:bodyPr/>
                    <a:lstStyle/>
                    <a:p>
                      <a:pPr algn="ctr"/>
                      <a:r>
                        <a:rPr lang="pt-BR" dirty="0" smtClean="0"/>
                        <a:t>5 anos</a:t>
                      </a:r>
                      <a:endParaRPr lang="pt-BR" dirty="0"/>
                    </a:p>
                  </a:txBody>
                  <a:tcPr/>
                </a:tc>
              </a:tr>
              <a:tr h="345186">
                <a:tc>
                  <a:txBody>
                    <a:bodyPr/>
                    <a:lstStyle/>
                    <a:p>
                      <a:r>
                        <a:rPr lang="pt-BR" dirty="0" smtClean="0"/>
                        <a:t>Fralda descartável</a:t>
                      </a:r>
                      <a:endParaRPr lang="pt-BR" dirty="0"/>
                    </a:p>
                  </a:txBody>
                  <a:tcPr/>
                </a:tc>
                <a:tc>
                  <a:txBody>
                    <a:bodyPr/>
                    <a:lstStyle/>
                    <a:p>
                      <a:pPr algn="ctr"/>
                      <a:r>
                        <a:rPr lang="pt-BR" dirty="0" smtClean="0"/>
                        <a:t>450 anos</a:t>
                      </a:r>
                      <a:endParaRPr lang="pt-BR" dirty="0"/>
                    </a:p>
                  </a:txBody>
                  <a:tcPr/>
                </a:tc>
              </a:tr>
              <a:tr h="345186">
                <a:tc>
                  <a:txBody>
                    <a:bodyPr/>
                    <a:lstStyle/>
                    <a:p>
                      <a:r>
                        <a:rPr lang="pt-BR" dirty="0" smtClean="0"/>
                        <a:t>Vidro</a:t>
                      </a:r>
                      <a:endParaRPr lang="pt-BR" dirty="0"/>
                    </a:p>
                  </a:txBody>
                  <a:tcPr/>
                </a:tc>
                <a:tc>
                  <a:txBody>
                    <a:bodyPr/>
                    <a:lstStyle/>
                    <a:p>
                      <a:pPr algn="ctr"/>
                      <a:r>
                        <a:rPr lang="pt-BR" dirty="0" smtClean="0"/>
                        <a:t>1 milhão de anos</a:t>
                      </a:r>
                      <a:endParaRPr lang="pt-BR" dirty="0"/>
                    </a:p>
                  </a:txBody>
                  <a:tcPr/>
                </a:tc>
              </a:tr>
            </a:tbl>
          </a:graphicData>
        </a:graphic>
      </p:graphicFrame>
      <p:sp>
        <p:nvSpPr>
          <p:cNvPr id="15" name="Retângulo 14"/>
          <p:cNvSpPr/>
          <p:nvPr/>
        </p:nvSpPr>
        <p:spPr>
          <a:xfrm>
            <a:off x="477743" y="3800073"/>
            <a:ext cx="1118897" cy="276999"/>
          </a:xfrm>
          <a:prstGeom prst="rect">
            <a:avLst/>
          </a:prstGeom>
        </p:spPr>
        <p:txBody>
          <a:bodyPr wrap="none">
            <a:spAutoFit/>
          </a:bodyPr>
          <a:lstStyle/>
          <a:p>
            <a:pPr algn="ctr"/>
            <a:r>
              <a:rPr lang="pt-BR" sz="1200" b="1" dirty="0"/>
              <a:t>Fonte</a:t>
            </a:r>
            <a:r>
              <a:rPr lang="pt-BR" sz="1200" b="1" dirty="0" smtClean="0"/>
              <a:t>: Google.</a:t>
            </a:r>
            <a:endParaRPr lang="pt-BR" sz="1200" b="1"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476672"/>
            <a:ext cx="8229600" cy="796950"/>
          </a:xfrm>
        </p:spPr>
        <p:txBody>
          <a:bodyPr>
            <a:normAutofit/>
          </a:bodyPr>
          <a:lstStyle/>
          <a:p>
            <a:r>
              <a:rPr lang="pt-BR" b="1" dirty="0" smtClean="0">
                <a:solidFill>
                  <a:srgbClr val="FF0000"/>
                </a:solidFill>
                <a:effectLst>
                  <a:outerShdw blurRad="38100" dist="38100" dir="2700000" algn="tl">
                    <a:srgbClr val="000000">
                      <a:alpha val="43137"/>
                    </a:srgbClr>
                  </a:outerShdw>
                </a:effectLst>
              </a:rPr>
              <a:t>Erro detectado! </a:t>
            </a:r>
            <a:endParaRPr lang="pt-BR" b="1" dirty="0">
              <a:solidFill>
                <a:srgbClr val="FF0000"/>
              </a:solidFill>
              <a:effectLst>
                <a:outerShdw blurRad="38100" dist="38100" dir="2700000" algn="tl">
                  <a:srgbClr val="000000">
                    <a:alpha val="43137"/>
                  </a:srgbClr>
                </a:outerShdw>
              </a:effectLst>
            </a:endParaRPr>
          </a:p>
        </p:txBody>
      </p:sp>
      <p:sp>
        <p:nvSpPr>
          <p:cNvPr id="3" name="Espaço Reservado para Conteúdo 2"/>
          <p:cNvSpPr>
            <a:spLocks noGrp="1"/>
          </p:cNvSpPr>
          <p:nvPr>
            <p:ph idx="1"/>
          </p:nvPr>
        </p:nvSpPr>
        <p:spPr>
          <a:xfrm>
            <a:off x="285720" y="2000240"/>
            <a:ext cx="8443914" cy="2836912"/>
          </a:xfrm>
        </p:spPr>
        <p:txBody>
          <a:bodyPr>
            <a:normAutofit/>
          </a:bodyPr>
          <a:lstStyle/>
          <a:p>
            <a:pPr algn="just">
              <a:buNone/>
            </a:pPr>
            <a:r>
              <a:rPr lang="pt-BR" sz="2800" b="1" dirty="0" smtClean="0"/>
              <a:t>		</a:t>
            </a:r>
            <a:endParaRPr lang="pt-BR" sz="2800" b="1" dirty="0"/>
          </a:p>
        </p:txBody>
      </p:sp>
      <p:sp>
        <p:nvSpPr>
          <p:cNvPr id="5" name="Retângulo de cantos arredondados 4"/>
          <p:cNvSpPr/>
          <p:nvPr/>
        </p:nvSpPr>
        <p:spPr>
          <a:xfrm>
            <a:off x="4500562" y="5000636"/>
            <a:ext cx="4071966" cy="1005832"/>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2" action="ppaction://hlinksldjump"/>
              </a:rPr>
              <a:t>TENTAR NOVAMENTE</a:t>
            </a:r>
            <a:endParaRPr lang="pt-BR" sz="3200" b="1" dirty="0"/>
          </a:p>
        </p:txBody>
      </p:sp>
      <p:pic>
        <p:nvPicPr>
          <p:cNvPr id="10" name="Imagem 9" descr="zsmile.gif"/>
          <p:cNvPicPr>
            <a:picLocks noChangeAspect="1"/>
          </p:cNvPicPr>
          <p:nvPr/>
        </p:nvPicPr>
        <p:blipFill>
          <a:blip r:embed="rId3"/>
          <a:stretch>
            <a:fillRect/>
          </a:stretch>
        </p:blipFill>
        <p:spPr>
          <a:xfrm>
            <a:off x="1214414" y="571480"/>
            <a:ext cx="881062" cy="881062"/>
          </a:xfrm>
          <a:prstGeom prst="rect">
            <a:avLst/>
          </a:prstGeom>
        </p:spPr>
      </p:pic>
      <p:pic>
        <p:nvPicPr>
          <p:cNvPr id="11" name="Imagem 10" descr="zsmile.gif"/>
          <p:cNvPicPr>
            <a:picLocks noChangeAspect="1"/>
          </p:cNvPicPr>
          <p:nvPr/>
        </p:nvPicPr>
        <p:blipFill>
          <a:blip r:embed="rId3"/>
          <a:stretch>
            <a:fillRect/>
          </a:stretch>
        </p:blipFill>
        <p:spPr>
          <a:xfrm>
            <a:off x="7072330" y="571480"/>
            <a:ext cx="881062" cy="881062"/>
          </a:xfrm>
          <a:prstGeom prst="rect">
            <a:avLst/>
          </a:prstGeom>
        </p:spPr>
      </p:pic>
      <p:sp>
        <p:nvSpPr>
          <p:cNvPr id="8" name="Retângulo de cantos arredondados 7"/>
          <p:cNvSpPr/>
          <p:nvPr/>
        </p:nvSpPr>
        <p:spPr>
          <a:xfrm>
            <a:off x="642910" y="5000636"/>
            <a:ext cx="3714776" cy="1000132"/>
          </a:xfrm>
          <a:prstGeom prst="roundRect">
            <a:avLst/>
          </a:prstGeom>
          <a:solidFill>
            <a:srgbClr val="66FF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bg1"/>
                </a:solidFill>
              </a:rPr>
              <a:t>Vamos lá, tentar novamente!</a:t>
            </a:r>
            <a:endParaRPr lang="pt-BR" sz="2800" b="1" dirty="0">
              <a:solidFill>
                <a:schemeClr val="bg1"/>
              </a:solidFill>
            </a:endParaRPr>
          </a:p>
        </p:txBody>
      </p:sp>
      <p:sp>
        <p:nvSpPr>
          <p:cNvPr id="9" name="Retângulo de cantos arredondados 8"/>
          <p:cNvSpPr/>
          <p:nvPr/>
        </p:nvSpPr>
        <p:spPr>
          <a:xfrm>
            <a:off x="642910" y="1785926"/>
            <a:ext cx="7929618" cy="292895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1 ano é igual a 365 dias.</a:t>
            </a:r>
            <a:endParaRPr lang="pt-BR" sz="2400" dirty="0">
              <a:solidFill>
                <a:schemeClr val="tx1"/>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b="1" dirty="0" smtClean="0">
                <a:solidFill>
                  <a:srgbClr val="002060"/>
                </a:solidFill>
                <a:effectLst>
                  <a:outerShdw blurRad="38100" dist="38100" dir="2700000" algn="tl">
                    <a:srgbClr val="000000">
                      <a:alpha val="43137"/>
                    </a:srgbClr>
                  </a:outerShdw>
                </a:effectLst>
                <a:latin typeface="+mn-lt"/>
              </a:rPr>
              <a:t>Resposta incorreta!! </a:t>
            </a:r>
            <a:endParaRPr lang="pt-BR" b="1" dirty="0">
              <a:solidFill>
                <a:srgbClr val="002060"/>
              </a:solidFill>
              <a:effectLst>
                <a:outerShdw blurRad="38100" dist="38100" dir="2700000" algn="tl">
                  <a:srgbClr val="000000">
                    <a:alpha val="43137"/>
                  </a:srgbClr>
                </a:outerShdw>
              </a:effectLst>
              <a:latin typeface="+mn-lt"/>
            </a:endParaRPr>
          </a:p>
        </p:txBody>
      </p:sp>
      <p:pic>
        <p:nvPicPr>
          <p:cNvPr id="4" name="Imagem 3" descr="carinha-triste.jpg"/>
          <p:cNvPicPr>
            <a:picLocks noChangeAspect="1"/>
          </p:cNvPicPr>
          <p:nvPr/>
        </p:nvPicPr>
        <p:blipFill>
          <a:blip r:embed="rId2" cstate="print"/>
          <a:stretch>
            <a:fillRect/>
          </a:stretch>
        </p:blipFill>
        <p:spPr>
          <a:xfrm>
            <a:off x="1071538" y="500042"/>
            <a:ext cx="836360" cy="836360"/>
          </a:xfrm>
          <a:prstGeom prst="rect">
            <a:avLst/>
          </a:prstGeom>
        </p:spPr>
      </p:pic>
      <p:pic>
        <p:nvPicPr>
          <p:cNvPr id="5" name="Imagem 4" descr="carinha-triste.jpg"/>
          <p:cNvPicPr>
            <a:picLocks noChangeAspect="1"/>
          </p:cNvPicPr>
          <p:nvPr/>
        </p:nvPicPr>
        <p:blipFill>
          <a:blip r:embed="rId2" cstate="print"/>
          <a:stretch>
            <a:fillRect/>
          </a:stretch>
        </p:blipFill>
        <p:spPr>
          <a:xfrm>
            <a:off x="7143768" y="500042"/>
            <a:ext cx="836930" cy="836930"/>
          </a:xfrm>
          <a:prstGeom prst="rect">
            <a:avLst/>
          </a:prstGeom>
        </p:spPr>
      </p:pic>
      <p:sp>
        <p:nvSpPr>
          <p:cNvPr id="7" name="Retângulo de cantos arredondados 6"/>
          <p:cNvSpPr/>
          <p:nvPr/>
        </p:nvSpPr>
        <p:spPr>
          <a:xfrm>
            <a:off x="4643438" y="5214950"/>
            <a:ext cx="4023898"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3" action="ppaction://hlinksldjump"/>
              </a:rPr>
              <a:t>TENTAR NOVAMENTE</a:t>
            </a:r>
            <a:endParaRPr lang="pt-BR" sz="3200" b="1" dirty="0"/>
          </a:p>
        </p:txBody>
      </p:sp>
      <p:sp>
        <p:nvSpPr>
          <p:cNvPr id="9" name="Retângulo de cantos arredondados 8"/>
          <p:cNvSpPr/>
          <p:nvPr/>
        </p:nvSpPr>
        <p:spPr>
          <a:xfrm>
            <a:off x="500034" y="5214950"/>
            <a:ext cx="3714776" cy="1071570"/>
          </a:xfrm>
          <a:prstGeom prst="round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t>Concentre-se mais um pouco... </a:t>
            </a:r>
          </a:p>
        </p:txBody>
      </p:sp>
      <p:sp>
        <p:nvSpPr>
          <p:cNvPr id="8" name="Retângulo de cantos arredondados 7"/>
          <p:cNvSpPr/>
          <p:nvPr/>
        </p:nvSpPr>
        <p:spPr>
          <a:xfrm>
            <a:off x="500034" y="1714488"/>
            <a:ext cx="8143932" cy="307183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Ainda está em anos!</a:t>
            </a:r>
            <a:endParaRPr lang="pt-BR" sz="2400" dirty="0">
              <a:solidFill>
                <a:schemeClr val="tx1"/>
              </a:solidFill>
            </a:endParaRPr>
          </a:p>
          <a:p>
            <a:pPr algn="just"/>
            <a:endParaRPr lang="pt-BR" sz="2800" dirty="0">
              <a:solidFill>
                <a:schemeClr val="tx1"/>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668322" y="453840"/>
            <a:ext cx="5972188" cy="850106"/>
          </a:xfrm>
        </p:spPr>
        <p:txBody>
          <a:bodyPr>
            <a:noAutofit/>
          </a:bodyPr>
          <a:lstStyle/>
          <a:p>
            <a:r>
              <a:rPr lang="pt-BR" b="1" dirty="0" err="1" smtClean="0">
                <a:solidFill>
                  <a:schemeClr val="accent6">
                    <a:lumMod val="75000"/>
                  </a:schemeClr>
                </a:solidFill>
                <a:effectLst>
                  <a:outerShdw blurRad="38100" dist="38100" dir="2700000" algn="tl">
                    <a:srgbClr val="000000">
                      <a:alpha val="43137"/>
                    </a:srgbClr>
                  </a:outerShdw>
                </a:effectLst>
                <a:latin typeface="+mn-lt"/>
              </a:rPr>
              <a:t>Ahh</a:t>
            </a:r>
            <a:r>
              <a:rPr lang="pt-BR" b="1" dirty="0" smtClean="0">
                <a:solidFill>
                  <a:schemeClr val="accent6">
                    <a:lumMod val="75000"/>
                  </a:schemeClr>
                </a:solidFill>
                <a:effectLst>
                  <a:outerShdw blurRad="38100" dist="38100" dir="2700000" algn="tl">
                    <a:srgbClr val="000000">
                      <a:alpha val="43137"/>
                    </a:srgbClr>
                  </a:outerShdw>
                </a:effectLst>
                <a:latin typeface="+mn-lt"/>
              </a:rPr>
              <a:t> não... Resposta errada!</a:t>
            </a:r>
            <a:endParaRPr lang="pt-BR" b="1" dirty="0">
              <a:solidFill>
                <a:schemeClr val="accent6">
                  <a:lumMod val="75000"/>
                </a:schemeClr>
              </a:solidFill>
              <a:effectLst>
                <a:outerShdw blurRad="38100" dist="38100" dir="2700000" algn="tl">
                  <a:srgbClr val="000000">
                    <a:alpha val="43137"/>
                  </a:srgbClr>
                </a:outerShdw>
              </a:effectLst>
              <a:latin typeface="+mn-lt"/>
            </a:endParaRPr>
          </a:p>
        </p:txBody>
      </p:sp>
      <p:sp>
        <p:nvSpPr>
          <p:cNvPr id="3" name="Espaço Reservado para Conteúdo 2"/>
          <p:cNvSpPr>
            <a:spLocks noGrp="1"/>
          </p:cNvSpPr>
          <p:nvPr>
            <p:ph idx="1"/>
          </p:nvPr>
        </p:nvSpPr>
        <p:spPr>
          <a:xfrm>
            <a:off x="0" y="1857364"/>
            <a:ext cx="8729634" cy="3384377"/>
          </a:xfrm>
        </p:spPr>
        <p:txBody>
          <a:bodyPr>
            <a:normAutofit/>
          </a:bodyPr>
          <a:lstStyle/>
          <a:p>
            <a:pPr algn="just">
              <a:buNone/>
            </a:pPr>
            <a:r>
              <a:rPr lang="pt-BR" b="1" dirty="0" smtClean="0">
                <a:solidFill>
                  <a:schemeClr val="bg1"/>
                </a:solidFill>
              </a:rPr>
              <a:t>		</a:t>
            </a:r>
            <a:endParaRPr lang="pt-BR" dirty="0"/>
          </a:p>
        </p:txBody>
      </p:sp>
      <p:sp>
        <p:nvSpPr>
          <p:cNvPr id="6" name="Retângulo de cantos arredondados 5"/>
          <p:cNvSpPr/>
          <p:nvPr/>
        </p:nvSpPr>
        <p:spPr>
          <a:xfrm>
            <a:off x="4500562" y="4857760"/>
            <a:ext cx="4028100" cy="107670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2" action="ppaction://hlinksldjump"/>
              </a:rPr>
              <a:t>TENTAR NOVAMENTE</a:t>
            </a:r>
            <a:endParaRPr lang="pt-BR" sz="3200" b="1" dirty="0"/>
          </a:p>
        </p:txBody>
      </p:sp>
      <p:pic>
        <p:nvPicPr>
          <p:cNvPr id="7" name="Imagem 6" descr="smile-triste.gif"/>
          <p:cNvPicPr>
            <a:picLocks noChangeAspect="1"/>
          </p:cNvPicPr>
          <p:nvPr/>
        </p:nvPicPr>
        <p:blipFill>
          <a:blip r:embed="rId3"/>
          <a:stretch>
            <a:fillRect/>
          </a:stretch>
        </p:blipFill>
        <p:spPr>
          <a:xfrm>
            <a:off x="7429520" y="571480"/>
            <a:ext cx="977895" cy="800096"/>
          </a:xfrm>
          <a:prstGeom prst="rect">
            <a:avLst/>
          </a:prstGeom>
        </p:spPr>
      </p:pic>
      <p:pic>
        <p:nvPicPr>
          <p:cNvPr id="8" name="Imagem 7" descr="smile-triste.gif"/>
          <p:cNvPicPr>
            <a:picLocks noChangeAspect="1"/>
          </p:cNvPicPr>
          <p:nvPr/>
        </p:nvPicPr>
        <p:blipFill>
          <a:blip r:embed="rId3"/>
          <a:stretch>
            <a:fillRect/>
          </a:stretch>
        </p:blipFill>
        <p:spPr>
          <a:xfrm>
            <a:off x="714348" y="500042"/>
            <a:ext cx="977895" cy="800096"/>
          </a:xfrm>
          <a:prstGeom prst="rect">
            <a:avLst/>
          </a:prstGeom>
        </p:spPr>
      </p:pic>
      <p:sp>
        <p:nvSpPr>
          <p:cNvPr id="11" name="Retângulo de cantos arredondados 10"/>
          <p:cNvSpPr/>
          <p:nvPr/>
        </p:nvSpPr>
        <p:spPr>
          <a:xfrm>
            <a:off x="428596" y="4857760"/>
            <a:ext cx="3714776" cy="1071570"/>
          </a:xfrm>
          <a:prstGeom prst="round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bg1"/>
                </a:solidFill>
              </a:rPr>
              <a:t>Não desanime, tente novamente!!</a:t>
            </a:r>
            <a:endParaRPr lang="pt-BR" sz="2800" b="1" dirty="0">
              <a:solidFill>
                <a:schemeClr val="bg1"/>
              </a:solidFill>
            </a:endParaRPr>
          </a:p>
        </p:txBody>
      </p:sp>
      <p:sp>
        <p:nvSpPr>
          <p:cNvPr id="9" name="Retângulo de cantos arredondados 8"/>
          <p:cNvSpPr/>
          <p:nvPr/>
        </p:nvSpPr>
        <p:spPr>
          <a:xfrm>
            <a:off x="428596" y="1571612"/>
            <a:ext cx="8143932" cy="307183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pt-BR" sz="2400" dirty="0" smtClean="0">
                <a:solidFill>
                  <a:schemeClr val="tx1"/>
                </a:solidFill>
              </a:rPr>
              <a:t>1 ano tem 365 e não 360 dias, refaça as contas!</a:t>
            </a:r>
            <a:endParaRPr lang="pt-BR" sz="2400" dirty="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de cantos arredondados 4"/>
          <p:cNvSpPr/>
          <p:nvPr/>
        </p:nvSpPr>
        <p:spPr>
          <a:xfrm>
            <a:off x="4643438" y="5214950"/>
            <a:ext cx="3809014" cy="1005262"/>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2" action="ppaction://hlinksldjump"/>
              </a:rPr>
              <a:t>SEGUIR EM FRENTE</a:t>
            </a:r>
            <a:endParaRPr lang="pt-BR" sz="3200" b="1" dirty="0"/>
          </a:p>
        </p:txBody>
      </p:sp>
      <p:pic>
        <p:nvPicPr>
          <p:cNvPr id="11" name="Imagem 10" descr="56930629.gif"/>
          <p:cNvPicPr>
            <a:picLocks noChangeAspect="1"/>
          </p:cNvPicPr>
          <p:nvPr/>
        </p:nvPicPr>
        <p:blipFill>
          <a:blip r:embed="rId3"/>
          <a:stretch>
            <a:fillRect/>
          </a:stretch>
        </p:blipFill>
        <p:spPr>
          <a:xfrm>
            <a:off x="714348" y="214290"/>
            <a:ext cx="952500" cy="1171575"/>
          </a:xfrm>
          <a:prstGeom prst="rect">
            <a:avLst/>
          </a:prstGeom>
        </p:spPr>
      </p:pic>
      <p:pic>
        <p:nvPicPr>
          <p:cNvPr id="12" name="Imagem 11" descr="56930629.gif"/>
          <p:cNvPicPr>
            <a:picLocks noChangeAspect="1"/>
          </p:cNvPicPr>
          <p:nvPr/>
        </p:nvPicPr>
        <p:blipFill>
          <a:blip r:embed="rId3"/>
          <a:stretch>
            <a:fillRect/>
          </a:stretch>
        </p:blipFill>
        <p:spPr>
          <a:xfrm>
            <a:off x="7643834" y="285728"/>
            <a:ext cx="952500" cy="1171575"/>
          </a:xfrm>
          <a:prstGeom prst="rect">
            <a:avLst/>
          </a:prstGeom>
        </p:spPr>
      </p:pic>
      <p:sp>
        <p:nvSpPr>
          <p:cNvPr id="13" name="Retângulo de cantos arredondados 12"/>
          <p:cNvSpPr/>
          <p:nvPr/>
        </p:nvSpPr>
        <p:spPr>
          <a:xfrm>
            <a:off x="1714480" y="571480"/>
            <a:ext cx="5786478" cy="985312"/>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cap="all" dirty="0" smtClean="0">
                <a:ln w="9000" cmpd="sng">
                  <a:solidFill>
                    <a:schemeClr val="accent4">
                      <a:shade val="50000"/>
                      <a:satMod val="120000"/>
                    </a:schemeClr>
                  </a:solidFill>
                  <a:prstDash val="solid"/>
                </a:ln>
                <a:solidFill>
                  <a:schemeClr val="bg1"/>
                </a:solidFill>
                <a:effectLst>
                  <a:outerShdw blurRad="38100" dist="38100" dir="2700000" algn="tl">
                    <a:srgbClr val="000000">
                      <a:alpha val="43137"/>
                    </a:srgbClr>
                  </a:outerShdw>
                  <a:reflection blurRad="12700" stA="28000" endPos="45000" dist="1000" dir="5400000" sy="-100000" algn="bl" rotWithShape="0"/>
                </a:effectLst>
              </a:rPr>
              <a:t>Perfeito! Resposta correta!</a:t>
            </a:r>
            <a:endParaRPr lang="pt-BR" dirty="0">
              <a:solidFill>
                <a:schemeClr val="bg1"/>
              </a:solidFill>
            </a:endParaRPr>
          </a:p>
        </p:txBody>
      </p:sp>
      <p:sp>
        <p:nvSpPr>
          <p:cNvPr id="17" name="Retângulo de cantos arredondados 16"/>
          <p:cNvSpPr/>
          <p:nvPr/>
        </p:nvSpPr>
        <p:spPr>
          <a:xfrm>
            <a:off x="642910" y="5214950"/>
            <a:ext cx="3714776" cy="1000132"/>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t>Muito bem!</a:t>
            </a:r>
          </a:p>
          <a:p>
            <a:pPr algn="ctr"/>
            <a:r>
              <a:rPr lang="pt-BR" sz="2800" b="1" dirty="0" smtClean="0"/>
              <a:t>Continue concentrado!</a:t>
            </a:r>
            <a:endParaRPr lang="pt-BR" sz="2800" b="1" dirty="0"/>
          </a:p>
        </p:txBody>
      </p:sp>
      <p:sp>
        <p:nvSpPr>
          <p:cNvPr id="7" name="Retângulo de cantos arredondados 6"/>
          <p:cNvSpPr/>
          <p:nvPr/>
        </p:nvSpPr>
        <p:spPr>
          <a:xfrm>
            <a:off x="500034" y="1857364"/>
            <a:ext cx="8072494" cy="314327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Muitos animais, por exemplo, morrem ao se alimentar do lixo, sem contar com os resíduos que podem contaminar a água e o solo. Na sua casa, você e sua família faz o descarte correto do lixo? Separe o material que pode ser reciclado e reduza assim o consumo desnecessário. Como as pessoas do seu bairro lidam com esta questão? Converse com seu professor!</a:t>
            </a:r>
            <a:endParaRPr lang="pt-BR" sz="2400" dirty="0">
              <a:solidFill>
                <a:schemeClr val="tx1"/>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4" name="Retângulo de cantos arredondados 3"/>
          <p:cNvSpPr/>
          <p:nvPr/>
        </p:nvSpPr>
        <p:spPr>
          <a:xfrm>
            <a:off x="4666057" y="5445224"/>
            <a:ext cx="3678242" cy="792088"/>
          </a:xfrm>
          <a:prstGeom prst="roundRect">
            <a:avLst/>
          </a:prstGeom>
          <a:solidFill>
            <a:srgbClr val="66FF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3" action="ppaction://hlinksldjump"/>
              </a:rPr>
              <a:t>D) 0,216m³</a:t>
            </a:r>
            <a:endParaRPr lang="pt-BR" sz="2000" b="1" dirty="0"/>
          </a:p>
        </p:txBody>
      </p:sp>
      <p:sp>
        <p:nvSpPr>
          <p:cNvPr id="5" name="Retângulo de cantos arredondados 4"/>
          <p:cNvSpPr/>
          <p:nvPr/>
        </p:nvSpPr>
        <p:spPr>
          <a:xfrm>
            <a:off x="4666057" y="4432861"/>
            <a:ext cx="3678242" cy="79634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4" action="ppaction://hlinksldjump"/>
              </a:rPr>
              <a:t>B) 0,36m</a:t>
            </a:r>
            <a:endParaRPr lang="pt-BR" sz="2000" b="1" dirty="0"/>
          </a:p>
        </p:txBody>
      </p:sp>
      <p:sp>
        <p:nvSpPr>
          <p:cNvPr id="6" name="Retângulo de cantos arredondados 5"/>
          <p:cNvSpPr/>
          <p:nvPr/>
        </p:nvSpPr>
        <p:spPr>
          <a:xfrm>
            <a:off x="657153" y="5445224"/>
            <a:ext cx="3679538" cy="792088"/>
          </a:xfrm>
          <a:prstGeom prst="roundRect">
            <a:avLst/>
          </a:prstGeom>
          <a:solidFill>
            <a:srgbClr val="FF66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5" action="ppaction://hlinksldjump"/>
              </a:rPr>
              <a:t>C) 0,36m²</a:t>
            </a:r>
            <a:endParaRPr lang="pt-BR" sz="2000" b="1" dirty="0"/>
          </a:p>
        </p:txBody>
      </p:sp>
      <p:sp>
        <p:nvSpPr>
          <p:cNvPr id="7" name="Retângulo de cantos arredondados 6"/>
          <p:cNvSpPr/>
          <p:nvPr/>
        </p:nvSpPr>
        <p:spPr>
          <a:xfrm>
            <a:off x="657153" y="4437113"/>
            <a:ext cx="3679538" cy="792088"/>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hlinkClick r:id="rId6" action="ppaction://hlinksldjump"/>
              </a:rPr>
              <a:t>A) 1,8m²</a:t>
            </a:r>
            <a:endParaRPr lang="pt-BR" sz="2000" b="1" dirty="0"/>
          </a:p>
        </p:txBody>
      </p:sp>
      <p:sp>
        <p:nvSpPr>
          <p:cNvPr id="10" name="Retângulo 9"/>
          <p:cNvSpPr/>
          <p:nvPr/>
        </p:nvSpPr>
        <p:spPr>
          <a:xfrm>
            <a:off x="0" y="601199"/>
            <a:ext cx="9616610" cy="3785652"/>
          </a:xfrm>
          <a:prstGeom prst="rect">
            <a:avLst/>
          </a:prstGeom>
        </p:spPr>
        <p:txBody>
          <a:bodyPr wrap="square">
            <a:spAutoFit/>
          </a:bodyPr>
          <a:lstStyle/>
          <a:p>
            <a:pPr algn="ctr"/>
            <a:endParaRPr lang="pt-BR" sz="2000" b="1" dirty="0">
              <a:ln w="1905"/>
              <a:solidFill>
                <a:srgbClr val="FFFF00"/>
              </a:solidFill>
              <a:effectLst>
                <a:outerShdw blurRad="38100" dist="38100" dir="2700000" algn="tl">
                  <a:srgbClr val="000000">
                    <a:alpha val="43137"/>
                  </a:srgbClr>
                </a:outerShdw>
              </a:effectLst>
            </a:endParaRPr>
          </a:p>
          <a:p>
            <a:pPr algn="ctr"/>
            <a:endParaRPr lang="pt-BR" sz="2000" b="1" dirty="0" smtClean="0">
              <a:ln w="1905"/>
              <a:solidFill>
                <a:srgbClr val="FFFF00"/>
              </a:solidFill>
              <a:effectLst>
                <a:outerShdw blurRad="38100" dist="38100" dir="2700000" algn="tl">
                  <a:srgbClr val="000000">
                    <a:alpha val="43137"/>
                  </a:srgbClr>
                </a:outerShdw>
              </a:effectLst>
            </a:endParaRPr>
          </a:p>
          <a:p>
            <a:pPr algn="ctr"/>
            <a:endParaRPr lang="pt-BR" sz="2000" b="1" dirty="0">
              <a:ln w="1905"/>
              <a:solidFill>
                <a:srgbClr val="FFFF00"/>
              </a:solidFill>
              <a:effectLst>
                <a:outerShdw blurRad="38100" dist="38100" dir="2700000" algn="tl">
                  <a:srgbClr val="000000">
                    <a:alpha val="43137"/>
                  </a:srgbClr>
                </a:outerShdw>
              </a:effectLst>
            </a:endParaRPr>
          </a:p>
          <a:p>
            <a:pPr algn="ctr"/>
            <a:endParaRPr lang="pt-BR" sz="2000" b="1" dirty="0" smtClean="0">
              <a:ln w="1905"/>
              <a:solidFill>
                <a:srgbClr val="FFFF00"/>
              </a:solidFill>
              <a:effectLst>
                <a:outerShdw blurRad="38100" dist="38100" dir="2700000" algn="tl">
                  <a:srgbClr val="000000">
                    <a:alpha val="43137"/>
                  </a:srgbClr>
                </a:outerShdw>
              </a:effectLst>
            </a:endParaRPr>
          </a:p>
          <a:p>
            <a:pPr algn="ctr"/>
            <a:endParaRPr lang="pt-BR" sz="2000" b="1" dirty="0">
              <a:ln w="1905"/>
              <a:solidFill>
                <a:srgbClr val="FFFF00"/>
              </a:solidFill>
              <a:effectLst>
                <a:outerShdw blurRad="38100" dist="38100" dir="2700000" algn="tl">
                  <a:srgbClr val="000000">
                    <a:alpha val="43137"/>
                  </a:srgbClr>
                </a:outerShdw>
              </a:effectLst>
            </a:endParaRPr>
          </a:p>
          <a:p>
            <a:pPr algn="ctr"/>
            <a:endParaRPr lang="pt-BR" sz="2000" b="1" dirty="0" smtClean="0">
              <a:ln w="1905"/>
              <a:solidFill>
                <a:srgbClr val="FFFF00"/>
              </a:solidFill>
              <a:effectLst>
                <a:outerShdw blurRad="38100" dist="38100" dir="2700000" algn="tl">
                  <a:srgbClr val="000000">
                    <a:alpha val="43137"/>
                  </a:srgbClr>
                </a:outerShdw>
              </a:effectLst>
            </a:endParaRPr>
          </a:p>
          <a:p>
            <a:pPr algn="ctr"/>
            <a:endParaRPr lang="pt-BR" sz="2000" b="1" dirty="0">
              <a:ln w="1905"/>
              <a:solidFill>
                <a:srgbClr val="FFFF00"/>
              </a:solidFill>
              <a:effectLst>
                <a:outerShdw blurRad="38100" dist="38100" dir="2700000" algn="tl">
                  <a:srgbClr val="000000">
                    <a:alpha val="43137"/>
                  </a:srgbClr>
                </a:outerShdw>
              </a:effectLst>
            </a:endParaRPr>
          </a:p>
          <a:p>
            <a:pPr algn="ctr"/>
            <a:endParaRPr lang="pt-BR" sz="2000" b="1" dirty="0" smtClean="0">
              <a:ln w="1905"/>
              <a:solidFill>
                <a:srgbClr val="FFFF00"/>
              </a:solidFill>
              <a:effectLst>
                <a:outerShdw blurRad="38100" dist="38100" dir="2700000" algn="tl">
                  <a:srgbClr val="000000">
                    <a:alpha val="43137"/>
                  </a:srgbClr>
                </a:outerShdw>
              </a:effectLst>
            </a:endParaRPr>
          </a:p>
          <a:p>
            <a:pPr algn="ctr"/>
            <a:endParaRPr lang="pt-BR" sz="2000" b="1" dirty="0">
              <a:ln w="1905"/>
              <a:solidFill>
                <a:srgbClr val="FFFF00"/>
              </a:solidFill>
              <a:effectLst>
                <a:outerShdw blurRad="38100" dist="38100" dir="2700000" algn="tl">
                  <a:srgbClr val="000000">
                    <a:alpha val="43137"/>
                  </a:srgbClr>
                </a:outerShdw>
              </a:effectLst>
            </a:endParaRPr>
          </a:p>
          <a:p>
            <a:pPr algn="ctr"/>
            <a:endParaRPr lang="pt-BR" sz="2000" b="1" dirty="0" smtClean="0">
              <a:ln w="1905"/>
              <a:solidFill>
                <a:srgbClr val="FFFF00"/>
              </a:solidFill>
              <a:effectLst>
                <a:outerShdw blurRad="38100" dist="38100" dir="2700000" algn="tl">
                  <a:srgbClr val="000000">
                    <a:alpha val="43137"/>
                  </a:srgbClr>
                </a:outerShdw>
              </a:effectLst>
            </a:endParaRPr>
          </a:p>
          <a:p>
            <a:pPr algn="ctr"/>
            <a:endParaRPr lang="pt-BR" sz="2000" b="1" dirty="0">
              <a:ln w="1905"/>
              <a:solidFill>
                <a:srgbClr val="FFFF00"/>
              </a:solidFill>
              <a:effectLst>
                <a:outerShdw blurRad="38100" dist="38100" dir="2700000" algn="tl">
                  <a:srgbClr val="000000">
                    <a:alpha val="43137"/>
                  </a:srgbClr>
                </a:outerShdw>
              </a:effectLst>
            </a:endParaRPr>
          </a:p>
          <a:p>
            <a:pPr algn="ctr"/>
            <a:endParaRPr lang="pt-BR" sz="2000" dirty="0">
              <a:solidFill>
                <a:srgbClr val="FFFF00"/>
              </a:solidFill>
              <a:effectLst>
                <a:outerShdw blurRad="38100" dist="38100" dir="2700000" algn="tl">
                  <a:srgbClr val="000000">
                    <a:alpha val="43137"/>
                  </a:srgbClr>
                </a:outerShdw>
              </a:effectLst>
            </a:endParaRPr>
          </a:p>
        </p:txBody>
      </p:sp>
      <p:sp>
        <p:nvSpPr>
          <p:cNvPr id="2" name="CaixaDeTexto 1"/>
          <p:cNvSpPr txBox="1"/>
          <p:nvPr/>
        </p:nvSpPr>
        <p:spPr>
          <a:xfrm>
            <a:off x="550594" y="188640"/>
            <a:ext cx="8252903" cy="3970318"/>
          </a:xfrm>
          <a:prstGeom prst="rect">
            <a:avLst/>
          </a:prstGeom>
          <a:noFill/>
        </p:spPr>
        <p:txBody>
          <a:bodyPr wrap="square" rtlCol="0">
            <a:spAutoFit/>
          </a:bodyPr>
          <a:lstStyle/>
          <a:p>
            <a:pPr algn="just"/>
            <a:r>
              <a:rPr lang="pt-BR" b="1" dirty="0">
                <a:ln w="1905"/>
              </a:rPr>
              <a:t>6. </a:t>
            </a:r>
            <a:r>
              <a:rPr lang="pt-BR" b="1" dirty="0" smtClean="0">
                <a:ln w="1905"/>
              </a:rPr>
              <a:t>Há alguns anos atrás, a prefeitura municipal de Rialma, retirou todas as árvores da Avenida Bernardo Sayão. Houve corte de árvores antigas com mais de 30 anos. Esses são alguns motivos para não cortar uma árvore:</a:t>
            </a:r>
          </a:p>
          <a:p>
            <a:pPr algn="just">
              <a:buFont typeface="Arial" panose="020B0604020202020204" pitchFamily="34" charset="0"/>
              <a:buChar char="•"/>
            </a:pPr>
            <a:r>
              <a:rPr lang="pt-BR" b="1" dirty="0" smtClean="0">
                <a:ln w="1905"/>
              </a:rPr>
              <a:t> Controla a temperatura e refresca o ar entre 2° e 8°C;</a:t>
            </a:r>
          </a:p>
          <a:p>
            <a:pPr algn="just">
              <a:buFont typeface="Arial" panose="020B0604020202020204" pitchFamily="34" charset="0"/>
              <a:buChar char="•"/>
            </a:pPr>
            <a:r>
              <a:rPr lang="pt-BR" b="1" dirty="0" smtClean="0">
                <a:ln w="1905"/>
              </a:rPr>
              <a:t>Filtra a poluição do ar;</a:t>
            </a:r>
          </a:p>
          <a:p>
            <a:pPr algn="just">
              <a:buFont typeface="Arial" panose="020B0604020202020204" pitchFamily="34" charset="0"/>
              <a:buChar char="•"/>
            </a:pPr>
            <a:r>
              <a:rPr lang="pt-BR" b="1" dirty="0" smtClean="0">
                <a:ln w="1905"/>
              </a:rPr>
              <a:t>Reduz a poluição sonora;</a:t>
            </a:r>
          </a:p>
          <a:p>
            <a:pPr algn="just">
              <a:buFont typeface="Arial" panose="020B0604020202020204" pitchFamily="34" charset="0"/>
              <a:buChar char="•"/>
            </a:pPr>
            <a:r>
              <a:rPr lang="pt-BR" b="1" dirty="0" smtClean="0">
                <a:ln w="1905"/>
              </a:rPr>
              <a:t>Aumenta a permeabilidade do solo;</a:t>
            </a:r>
          </a:p>
          <a:p>
            <a:pPr algn="just">
              <a:buFont typeface="Arial" panose="020B0604020202020204" pitchFamily="34" charset="0"/>
              <a:buChar char="•"/>
            </a:pPr>
            <a:r>
              <a:rPr lang="pt-BR" b="1" dirty="0" smtClean="0">
                <a:ln w="1905"/>
              </a:rPr>
              <a:t>Melhora o bem estar psicológico;</a:t>
            </a:r>
          </a:p>
          <a:p>
            <a:pPr algn="just"/>
            <a:r>
              <a:rPr lang="pt-BR" b="1" dirty="0" smtClean="0">
                <a:ln w="1905"/>
              </a:rPr>
              <a:t>Existem algumas regras e recomendações para se plantar árvores no perímetro urbano como: autorização da prefeitura, não são todas as espécies que são indicadas, demanda cuidados, a cova deve ter dimensões mínimas de 0,60m x 0,60m x 0,60m dentre outras recomendações. Agora responda: Qual é o volume mínimo da cova para se plantar uma árvore?</a:t>
            </a:r>
            <a:endParaRPr lang="pt-BR" b="1" dirty="0">
              <a:ln w="1905"/>
            </a:endParaRPr>
          </a:p>
          <a:p>
            <a:endParaRPr lang="pt-BR" dirty="0"/>
          </a:p>
        </p:txBody>
      </p:sp>
      <p:sp>
        <p:nvSpPr>
          <p:cNvPr id="9" name="Retângulo 8"/>
          <p:cNvSpPr/>
          <p:nvPr/>
        </p:nvSpPr>
        <p:spPr>
          <a:xfrm>
            <a:off x="179512" y="6453336"/>
            <a:ext cx="3888432" cy="276999"/>
          </a:xfrm>
          <a:prstGeom prst="rect">
            <a:avLst/>
          </a:prstGeom>
        </p:spPr>
        <p:txBody>
          <a:bodyPr wrap="square">
            <a:spAutoFit/>
          </a:bodyPr>
          <a:lstStyle/>
          <a:p>
            <a:pPr algn="ctr"/>
            <a:r>
              <a:rPr lang="pt-BR" sz="1200" b="1" dirty="0"/>
              <a:t>Foto: </a:t>
            </a:r>
            <a:r>
              <a:rPr lang="pt-BR" sz="1200" b="1" dirty="0" smtClean="0"/>
              <a:t>Avenida Bernardo Sayão, Rialma, GO. Fonte: Google. </a:t>
            </a:r>
            <a:endParaRPr lang="pt-BR" sz="1200" b="1"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00034" y="285728"/>
            <a:ext cx="8229600" cy="1143000"/>
          </a:xfrm>
        </p:spPr>
        <p:txBody>
          <a:bodyPr>
            <a:noAutofit/>
          </a:bodyPr>
          <a:lstStyle/>
          <a:p>
            <a:r>
              <a:rPr lang="pt-BR" b="1" dirty="0" err="1" smtClean="0">
                <a:solidFill>
                  <a:schemeClr val="bg1"/>
                </a:solidFill>
                <a:effectLst>
                  <a:outerShdw blurRad="38100" dist="38100" dir="2700000" algn="tl">
                    <a:srgbClr val="000000">
                      <a:alpha val="43137"/>
                    </a:srgbClr>
                  </a:outerShdw>
                </a:effectLst>
                <a:latin typeface="+mn-lt"/>
              </a:rPr>
              <a:t>Ahh</a:t>
            </a:r>
            <a:r>
              <a:rPr lang="pt-BR" b="1" dirty="0" smtClean="0">
                <a:solidFill>
                  <a:schemeClr val="bg1"/>
                </a:solidFill>
                <a:effectLst>
                  <a:outerShdw blurRad="38100" dist="38100" dir="2700000" algn="tl">
                    <a:srgbClr val="000000">
                      <a:alpha val="43137"/>
                    </a:srgbClr>
                  </a:outerShdw>
                </a:effectLst>
                <a:latin typeface="+mn-lt"/>
              </a:rPr>
              <a:t> não... </a:t>
            </a:r>
            <a:br>
              <a:rPr lang="pt-BR" b="1" dirty="0" smtClean="0">
                <a:solidFill>
                  <a:schemeClr val="bg1"/>
                </a:solidFill>
                <a:effectLst>
                  <a:outerShdw blurRad="38100" dist="38100" dir="2700000" algn="tl">
                    <a:srgbClr val="000000">
                      <a:alpha val="43137"/>
                    </a:srgbClr>
                  </a:outerShdw>
                </a:effectLst>
                <a:latin typeface="+mn-lt"/>
              </a:rPr>
            </a:br>
            <a:r>
              <a:rPr lang="pt-BR" b="1" dirty="0" smtClean="0">
                <a:solidFill>
                  <a:schemeClr val="bg1"/>
                </a:solidFill>
                <a:effectLst>
                  <a:outerShdw blurRad="38100" dist="38100" dir="2700000" algn="tl">
                    <a:srgbClr val="000000">
                      <a:alpha val="43137"/>
                    </a:srgbClr>
                  </a:outerShdw>
                </a:effectLst>
                <a:latin typeface="+mn-lt"/>
              </a:rPr>
              <a:t>Resposta incorreta!</a:t>
            </a:r>
            <a:endParaRPr lang="pt-BR" b="1" dirty="0">
              <a:solidFill>
                <a:schemeClr val="bg1"/>
              </a:solidFill>
              <a:effectLst>
                <a:outerShdw blurRad="38100" dist="38100" dir="2700000" algn="tl">
                  <a:srgbClr val="000000">
                    <a:alpha val="43137"/>
                  </a:srgbClr>
                </a:outerShdw>
              </a:effectLst>
              <a:latin typeface="+mn-lt"/>
            </a:endParaRPr>
          </a:p>
        </p:txBody>
      </p:sp>
      <p:sp>
        <p:nvSpPr>
          <p:cNvPr id="3" name="Espaço Reservado para Conteúdo 2"/>
          <p:cNvSpPr>
            <a:spLocks noGrp="1"/>
          </p:cNvSpPr>
          <p:nvPr>
            <p:ph idx="1"/>
          </p:nvPr>
        </p:nvSpPr>
        <p:spPr>
          <a:xfrm>
            <a:off x="214282" y="1600200"/>
            <a:ext cx="8358246" cy="4525963"/>
          </a:xfrm>
        </p:spPr>
        <p:txBody>
          <a:bodyPr/>
          <a:lstStyle/>
          <a:p>
            <a:pPr algn="just">
              <a:buNone/>
            </a:pPr>
            <a:r>
              <a:rPr lang="pt-BR" dirty="0" smtClean="0"/>
              <a:t>		</a:t>
            </a:r>
            <a:endParaRPr lang="pt-BR" dirty="0"/>
          </a:p>
        </p:txBody>
      </p:sp>
      <p:sp>
        <p:nvSpPr>
          <p:cNvPr id="7" name="Retângulo de cantos arredondados 6"/>
          <p:cNvSpPr/>
          <p:nvPr/>
        </p:nvSpPr>
        <p:spPr>
          <a:xfrm>
            <a:off x="4500562" y="5214950"/>
            <a:ext cx="4071966"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2" action="ppaction://hlinksldjump"/>
              </a:rPr>
              <a:t>TENTAR NOVAMENTE</a:t>
            </a:r>
            <a:endParaRPr lang="pt-BR" sz="3200" b="1" dirty="0"/>
          </a:p>
        </p:txBody>
      </p:sp>
      <p:pic>
        <p:nvPicPr>
          <p:cNvPr id="8" name="Imagem 7" descr="0075.gif"/>
          <p:cNvPicPr>
            <a:picLocks noChangeAspect="1"/>
          </p:cNvPicPr>
          <p:nvPr/>
        </p:nvPicPr>
        <p:blipFill>
          <a:blip r:embed="rId3"/>
          <a:stretch>
            <a:fillRect/>
          </a:stretch>
        </p:blipFill>
        <p:spPr>
          <a:xfrm>
            <a:off x="7072330" y="500042"/>
            <a:ext cx="1158726" cy="949775"/>
          </a:xfrm>
          <a:prstGeom prst="rect">
            <a:avLst/>
          </a:prstGeom>
        </p:spPr>
      </p:pic>
      <p:pic>
        <p:nvPicPr>
          <p:cNvPr id="9" name="Imagem 8" descr="0075.gif"/>
          <p:cNvPicPr>
            <a:picLocks noChangeAspect="1"/>
          </p:cNvPicPr>
          <p:nvPr/>
        </p:nvPicPr>
        <p:blipFill>
          <a:blip r:embed="rId3"/>
          <a:stretch>
            <a:fillRect/>
          </a:stretch>
        </p:blipFill>
        <p:spPr>
          <a:xfrm>
            <a:off x="1071538" y="500042"/>
            <a:ext cx="1099191" cy="900976"/>
          </a:xfrm>
          <a:prstGeom prst="rect">
            <a:avLst/>
          </a:prstGeom>
        </p:spPr>
      </p:pic>
      <p:sp>
        <p:nvSpPr>
          <p:cNvPr id="10" name="Retângulo de cantos arredondados 9"/>
          <p:cNvSpPr/>
          <p:nvPr/>
        </p:nvSpPr>
        <p:spPr>
          <a:xfrm>
            <a:off x="642910" y="5214950"/>
            <a:ext cx="3643338" cy="1071570"/>
          </a:xfrm>
          <a:prstGeom prst="roundRect">
            <a:avLst/>
          </a:prstGeom>
          <a:solidFill>
            <a:srgbClr val="66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bg1"/>
                </a:solidFill>
              </a:rPr>
              <a:t>Esforce-se um pouco mais!</a:t>
            </a:r>
            <a:endParaRPr lang="pt-BR" sz="2800" b="1" dirty="0">
              <a:solidFill>
                <a:schemeClr val="bg1"/>
              </a:solidFill>
            </a:endParaRPr>
          </a:p>
        </p:txBody>
      </p:sp>
      <p:sp>
        <p:nvSpPr>
          <p:cNvPr id="11" name="Retângulo de cantos arredondados 10"/>
          <p:cNvSpPr/>
          <p:nvPr/>
        </p:nvSpPr>
        <p:spPr>
          <a:xfrm>
            <a:off x="571472" y="1714488"/>
            <a:ext cx="8072494" cy="335758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pt-BR" sz="2400" dirty="0" smtClean="0">
                <a:solidFill>
                  <a:schemeClr val="tx1"/>
                </a:solidFill>
              </a:rPr>
              <a:t>Qual figura espacial que se forma com as dimensões mencionadas no texto? Pense!</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b="1" dirty="0" smtClean="0">
                <a:solidFill>
                  <a:schemeClr val="accent2">
                    <a:lumMod val="50000"/>
                  </a:schemeClr>
                </a:solidFill>
                <a:effectLst>
                  <a:outerShdw blurRad="38100" dist="38100" dir="2700000" algn="tl">
                    <a:srgbClr val="000000">
                      <a:alpha val="43137"/>
                    </a:srgbClr>
                  </a:outerShdw>
                </a:effectLst>
                <a:latin typeface="+mn-lt"/>
              </a:rPr>
              <a:t>Erro detectado!</a:t>
            </a:r>
            <a:endParaRPr lang="pt-BR" b="1" dirty="0">
              <a:solidFill>
                <a:schemeClr val="accent2">
                  <a:lumMod val="50000"/>
                </a:schemeClr>
              </a:solidFill>
              <a:effectLst>
                <a:outerShdw blurRad="38100" dist="38100" dir="2700000" algn="tl">
                  <a:srgbClr val="000000">
                    <a:alpha val="43137"/>
                  </a:srgbClr>
                </a:outerShdw>
              </a:effectLst>
              <a:latin typeface="+mn-lt"/>
            </a:endParaRPr>
          </a:p>
        </p:txBody>
      </p:sp>
      <p:pic>
        <p:nvPicPr>
          <p:cNvPr id="4" name="Imagem 3" descr="smile-triste.gif"/>
          <p:cNvPicPr>
            <a:picLocks noChangeAspect="1"/>
          </p:cNvPicPr>
          <p:nvPr/>
        </p:nvPicPr>
        <p:blipFill>
          <a:blip r:embed="rId2"/>
          <a:stretch>
            <a:fillRect/>
          </a:stretch>
        </p:blipFill>
        <p:spPr>
          <a:xfrm>
            <a:off x="1142976" y="428604"/>
            <a:ext cx="1152522" cy="942972"/>
          </a:xfrm>
          <a:prstGeom prst="rect">
            <a:avLst/>
          </a:prstGeom>
        </p:spPr>
      </p:pic>
      <p:pic>
        <p:nvPicPr>
          <p:cNvPr id="5" name="Imagem 4" descr="smile-triste.gif"/>
          <p:cNvPicPr>
            <a:picLocks noChangeAspect="1"/>
          </p:cNvPicPr>
          <p:nvPr/>
        </p:nvPicPr>
        <p:blipFill>
          <a:blip r:embed="rId2"/>
          <a:stretch>
            <a:fillRect/>
          </a:stretch>
        </p:blipFill>
        <p:spPr>
          <a:xfrm>
            <a:off x="6858016" y="428604"/>
            <a:ext cx="1152522" cy="942972"/>
          </a:xfrm>
          <a:prstGeom prst="rect">
            <a:avLst/>
          </a:prstGeom>
        </p:spPr>
      </p:pic>
      <p:sp>
        <p:nvSpPr>
          <p:cNvPr id="7" name="Retângulo de cantos arredondados 6"/>
          <p:cNvSpPr/>
          <p:nvPr/>
        </p:nvSpPr>
        <p:spPr>
          <a:xfrm>
            <a:off x="4500562" y="5357826"/>
            <a:ext cx="4286280"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3" action="ppaction://hlinksldjump"/>
              </a:rPr>
              <a:t>TENTAR NOVAMENTE </a:t>
            </a:r>
            <a:endParaRPr lang="pt-BR" sz="3200" b="1" dirty="0"/>
          </a:p>
        </p:txBody>
      </p:sp>
      <p:sp>
        <p:nvSpPr>
          <p:cNvPr id="9" name="Retângulo de cantos arredondados 8"/>
          <p:cNvSpPr/>
          <p:nvPr/>
        </p:nvSpPr>
        <p:spPr>
          <a:xfrm>
            <a:off x="357158" y="5357826"/>
            <a:ext cx="3714776" cy="1071570"/>
          </a:xfrm>
          <a:prstGeom prst="round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rgbClr val="CCFFFF"/>
                </a:solidFill>
              </a:rPr>
              <a:t>Não desista!!</a:t>
            </a:r>
          </a:p>
          <a:p>
            <a:pPr algn="ctr"/>
            <a:r>
              <a:rPr lang="pt-BR" sz="2800" b="1" dirty="0" smtClean="0">
                <a:solidFill>
                  <a:srgbClr val="CCFFFF"/>
                </a:solidFill>
              </a:rPr>
              <a:t>Continue tentando!</a:t>
            </a:r>
            <a:endParaRPr lang="pt-BR" sz="2800" b="1" dirty="0">
              <a:solidFill>
                <a:srgbClr val="CCFFFF"/>
              </a:solidFill>
            </a:endParaRPr>
          </a:p>
        </p:txBody>
      </p:sp>
      <p:sp>
        <p:nvSpPr>
          <p:cNvPr id="11" name="Retângulo de cantos arredondados 10"/>
          <p:cNvSpPr/>
          <p:nvPr/>
        </p:nvSpPr>
        <p:spPr>
          <a:xfrm>
            <a:off x="428596" y="1857364"/>
            <a:ext cx="8215370" cy="314327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Observe a unidade de medida, estamos falando de volume! Portanto, 3 dimensões!</a:t>
            </a:r>
            <a:endParaRPr lang="pt-BR" sz="2400" dirty="0">
              <a:solidFill>
                <a:schemeClr val="bg1"/>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14348" y="428604"/>
            <a:ext cx="7715304" cy="846158"/>
          </a:xfrm>
        </p:spPr>
        <p:txBody>
          <a:bodyPr>
            <a:noAutofit/>
          </a:bodyPr>
          <a:lstStyle/>
          <a:p>
            <a:r>
              <a:rPr lang="pt-BR" sz="3600" b="1" dirty="0" smtClean="0">
                <a:effectLst>
                  <a:outerShdw blurRad="38100" dist="38100" dir="2700000" algn="tl">
                    <a:srgbClr val="000000">
                      <a:alpha val="43137"/>
                    </a:srgbClr>
                  </a:outerShdw>
                </a:effectLst>
                <a:latin typeface="+mn-lt"/>
              </a:rPr>
              <a:t>Resposta errada! Que pena!</a:t>
            </a:r>
            <a:endParaRPr lang="pt-BR" sz="3600" b="1" dirty="0">
              <a:effectLst>
                <a:outerShdw blurRad="38100" dist="38100" dir="2700000" algn="tl">
                  <a:srgbClr val="000000">
                    <a:alpha val="43137"/>
                  </a:srgbClr>
                </a:outerShdw>
              </a:effectLst>
              <a:latin typeface="+mn-lt"/>
            </a:endParaRPr>
          </a:p>
        </p:txBody>
      </p:sp>
      <p:pic>
        <p:nvPicPr>
          <p:cNvPr id="4" name="Imagem 3" descr="smilechorandomagia12.gif"/>
          <p:cNvPicPr>
            <a:picLocks noChangeAspect="1"/>
          </p:cNvPicPr>
          <p:nvPr/>
        </p:nvPicPr>
        <p:blipFill>
          <a:blip r:embed="rId2"/>
          <a:stretch>
            <a:fillRect/>
          </a:stretch>
        </p:blipFill>
        <p:spPr>
          <a:xfrm>
            <a:off x="928662" y="357166"/>
            <a:ext cx="857246" cy="857246"/>
          </a:xfrm>
          <a:prstGeom prst="rect">
            <a:avLst/>
          </a:prstGeom>
        </p:spPr>
      </p:pic>
      <p:pic>
        <p:nvPicPr>
          <p:cNvPr id="5" name="Imagem 4" descr="smilechorandomagia12.gif"/>
          <p:cNvPicPr>
            <a:picLocks noChangeAspect="1"/>
          </p:cNvPicPr>
          <p:nvPr/>
        </p:nvPicPr>
        <p:blipFill>
          <a:blip r:embed="rId2"/>
          <a:stretch>
            <a:fillRect/>
          </a:stretch>
        </p:blipFill>
        <p:spPr>
          <a:xfrm>
            <a:off x="7429520" y="357166"/>
            <a:ext cx="857256" cy="857256"/>
          </a:xfrm>
          <a:prstGeom prst="rect">
            <a:avLst/>
          </a:prstGeom>
        </p:spPr>
      </p:pic>
      <p:sp>
        <p:nvSpPr>
          <p:cNvPr id="7" name="Retângulo de cantos arredondados 6"/>
          <p:cNvSpPr/>
          <p:nvPr/>
        </p:nvSpPr>
        <p:spPr>
          <a:xfrm>
            <a:off x="4572000" y="5286388"/>
            <a:ext cx="4214842"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3" action="ppaction://hlinksldjump"/>
              </a:rPr>
              <a:t>TENTAR NOVAMENTE</a:t>
            </a:r>
            <a:endParaRPr lang="pt-BR" sz="3200" b="1" dirty="0"/>
          </a:p>
        </p:txBody>
      </p:sp>
      <p:sp>
        <p:nvSpPr>
          <p:cNvPr id="9" name="Retângulo de cantos arredondados 8"/>
          <p:cNvSpPr/>
          <p:nvPr/>
        </p:nvSpPr>
        <p:spPr>
          <a:xfrm>
            <a:off x="285720" y="5286388"/>
            <a:ext cx="4000528" cy="10715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tx1"/>
                </a:solidFill>
              </a:rPr>
              <a:t>Concentre-se e encontre </a:t>
            </a:r>
          </a:p>
          <a:p>
            <a:pPr algn="ctr"/>
            <a:r>
              <a:rPr lang="pt-BR" sz="2800" b="1" dirty="0" smtClean="0">
                <a:solidFill>
                  <a:schemeClr val="tx1"/>
                </a:solidFill>
              </a:rPr>
              <a:t>a resposta correta. </a:t>
            </a:r>
            <a:endParaRPr lang="pt-BR" sz="2800" b="1" dirty="0">
              <a:solidFill>
                <a:schemeClr val="tx1"/>
              </a:solidFill>
            </a:endParaRPr>
          </a:p>
        </p:txBody>
      </p:sp>
      <p:sp>
        <p:nvSpPr>
          <p:cNvPr id="11" name="Retângulo de cantos arredondados 10"/>
          <p:cNvSpPr/>
          <p:nvPr/>
        </p:nvSpPr>
        <p:spPr>
          <a:xfrm>
            <a:off x="285720" y="1571612"/>
            <a:ext cx="8572560" cy="350046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pt-BR" sz="2400" dirty="0" smtClean="0">
                <a:solidFill>
                  <a:schemeClr val="tx1"/>
                </a:solidFill>
              </a:rPr>
              <a:t>Você calculou a área da figura formada?</a:t>
            </a:r>
            <a:endParaRPr lang="pt-BR" sz="2400" dirty="0">
              <a:solidFill>
                <a:schemeClr val="tx1"/>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Garoto_pulando_de_alegria.gif"/>
          <p:cNvPicPr>
            <a:picLocks noChangeAspect="1"/>
          </p:cNvPicPr>
          <p:nvPr/>
        </p:nvPicPr>
        <p:blipFill>
          <a:blip r:embed="rId2"/>
          <a:stretch>
            <a:fillRect/>
          </a:stretch>
        </p:blipFill>
        <p:spPr>
          <a:xfrm>
            <a:off x="1000100" y="142852"/>
            <a:ext cx="656741" cy="1290639"/>
          </a:xfrm>
          <a:prstGeom prst="rect">
            <a:avLst/>
          </a:prstGeom>
        </p:spPr>
      </p:pic>
      <p:sp>
        <p:nvSpPr>
          <p:cNvPr id="6" name="Retângulo de cantos arredondados 5"/>
          <p:cNvSpPr/>
          <p:nvPr/>
        </p:nvSpPr>
        <p:spPr>
          <a:xfrm>
            <a:off x="2500298" y="5643578"/>
            <a:ext cx="4000528" cy="7143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hlinkClick r:id="rId3" action="ppaction://hlinksldjump"/>
              </a:rPr>
              <a:t>SEGUIR EM FRENTE</a:t>
            </a:r>
            <a:endParaRPr lang="pt-BR" sz="3200" b="1" dirty="0"/>
          </a:p>
        </p:txBody>
      </p:sp>
      <p:pic>
        <p:nvPicPr>
          <p:cNvPr id="7" name="Imagem 6" descr="Garoto_pulando_de_alegria.gif"/>
          <p:cNvPicPr>
            <a:picLocks noChangeAspect="1"/>
          </p:cNvPicPr>
          <p:nvPr/>
        </p:nvPicPr>
        <p:blipFill>
          <a:blip r:embed="rId2"/>
          <a:stretch>
            <a:fillRect/>
          </a:stretch>
        </p:blipFill>
        <p:spPr>
          <a:xfrm>
            <a:off x="7572396" y="214290"/>
            <a:ext cx="656741" cy="1290639"/>
          </a:xfrm>
          <a:prstGeom prst="rect">
            <a:avLst/>
          </a:prstGeom>
        </p:spPr>
      </p:pic>
      <p:sp>
        <p:nvSpPr>
          <p:cNvPr id="8" name="Retângulo de cantos arredondados 7"/>
          <p:cNvSpPr/>
          <p:nvPr/>
        </p:nvSpPr>
        <p:spPr>
          <a:xfrm>
            <a:off x="1857356" y="214290"/>
            <a:ext cx="5500726" cy="1214446"/>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4400" b="1" dirty="0" smtClean="0">
                <a:solidFill>
                  <a:srgbClr val="0000FF"/>
                </a:solidFill>
                <a:effectLst>
                  <a:outerShdw blurRad="38100" dist="38100" dir="2700000" algn="tl">
                    <a:srgbClr val="000000">
                      <a:alpha val="43137"/>
                    </a:srgbClr>
                  </a:outerShdw>
                </a:effectLst>
              </a:rPr>
              <a:t>Exatamente! </a:t>
            </a:r>
          </a:p>
          <a:p>
            <a:pPr algn="ctr"/>
            <a:r>
              <a:rPr lang="pt-BR" sz="4400" b="1" dirty="0" smtClean="0">
                <a:solidFill>
                  <a:srgbClr val="0000FF"/>
                </a:solidFill>
                <a:effectLst>
                  <a:outerShdw blurRad="38100" dist="38100" dir="2700000" algn="tl">
                    <a:srgbClr val="000000">
                      <a:alpha val="43137"/>
                    </a:srgbClr>
                  </a:outerShdw>
                </a:effectLst>
              </a:rPr>
              <a:t>Você é esperto!</a:t>
            </a:r>
            <a:endParaRPr lang="pt-BR" sz="4400" b="1" dirty="0">
              <a:solidFill>
                <a:srgbClr val="0000FF"/>
              </a:solidFill>
              <a:effectLst>
                <a:outerShdw blurRad="38100" dist="38100" dir="2700000" algn="tl">
                  <a:srgbClr val="000000">
                    <a:alpha val="43137"/>
                  </a:srgbClr>
                </a:outerShdw>
              </a:effectLst>
            </a:endParaRPr>
          </a:p>
        </p:txBody>
      </p:sp>
      <p:sp>
        <p:nvSpPr>
          <p:cNvPr id="9" name="Retângulo de cantos arredondados 8"/>
          <p:cNvSpPr/>
          <p:nvPr/>
        </p:nvSpPr>
        <p:spPr>
          <a:xfrm>
            <a:off x="500034" y="1857364"/>
            <a:ext cx="8072494" cy="314327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Como está atualmente a arborização aqui em Rialma? No seu bairro por exemplo existem muitas árvores? E os cortes de árvores nativas para plantação de cana-de-açúcar em larga escala?  Converse com seu professor!</a:t>
            </a:r>
            <a:endParaRPr lang="pt-BR" sz="2400" dirty="0">
              <a:solidFill>
                <a:schemeClr val="tx1"/>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323528" y="692696"/>
            <a:ext cx="8496944" cy="1728192"/>
          </a:xfrm>
        </p:spPr>
        <p:txBody>
          <a:bodyPr>
            <a:noAutofit/>
          </a:bodyPr>
          <a:lstStyle/>
          <a:p>
            <a:pPr algn="l"/>
            <a:r>
              <a:rPr lang="pt-BR" sz="2000" b="1" dirty="0" smtClean="0">
                <a:latin typeface="+mn-lt"/>
              </a:rPr>
              <a:t/>
            </a:r>
            <a:br>
              <a:rPr lang="pt-BR" sz="2000" b="1" dirty="0" smtClean="0">
                <a:latin typeface="+mn-lt"/>
              </a:rPr>
            </a:br>
            <a:r>
              <a:rPr lang="pt-BR" sz="2000" b="1" dirty="0" smtClean="0">
                <a:latin typeface="+mn-lt"/>
              </a:rPr>
              <a:t> </a:t>
            </a:r>
            <a:r>
              <a:rPr lang="pt-BR" sz="2000" dirty="0"/>
              <a:t/>
            </a:r>
            <a:br>
              <a:rPr lang="pt-BR" sz="2000" dirty="0"/>
            </a:br>
            <a:endParaRPr lang="pt-BR" sz="2000" dirty="0"/>
          </a:p>
        </p:txBody>
      </p:sp>
      <p:sp>
        <p:nvSpPr>
          <p:cNvPr id="4" name="Retângulo de cantos arredondados 3"/>
          <p:cNvSpPr/>
          <p:nvPr/>
        </p:nvSpPr>
        <p:spPr>
          <a:xfrm>
            <a:off x="4572000" y="4725144"/>
            <a:ext cx="3678242" cy="792088"/>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solidFill>
                  <a:schemeClr val="tx1"/>
                </a:solidFill>
                <a:hlinkClick r:id="rId2" action="ppaction://hlinksldjump"/>
              </a:rPr>
              <a:t>D) 1</a:t>
            </a:r>
            <a:endParaRPr lang="pt-BR" sz="2000" b="1" dirty="0">
              <a:solidFill>
                <a:schemeClr val="tx1"/>
              </a:solidFill>
            </a:endParaRPr>
          </a:p>
        </p:txBody>
      </p:sp>
      <p:sp>
        <p:nvSpPr>
          <p:cNvPr id="5" name="Retângulo de cantos arredondados 4"/>
          <p:cNvSpPr/>
          <p:nvPr/>
        </p:nvSpPr>
        <p:spPr>
          <a:xfrm>
            <a:off x="395536" y="4725144"/>
            <a:ext cx="3678242" cy="794667"/>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pt-BR" sz="2000" b="1" dirty="0" smtClean="0">
                <a:solidFill>
                  <a:schemeClr val="tx1"/>
                </a:solidFill>
                <a:hlinkClick r:id="rId3" action="ppaction://hlinksldjump"/>
              </a:rPr>
              <a:t>A) 1/10.000</a:t>
            </a:r>
            <a:r>
              <a:rPr lang="pt-BR" sz="2000" b="1" dirty="0" smtClean="0">
                <a:solidFill>
                  <a:schemeClr val="tx1"/>
                </a:solidFill>
              </a:rPr>
              <a:t> </a:t>
            </a:r>
            <a:endParaRPr lang="pt-BR" sz="2000" b="1" dirty="0">
              <a:solidFill>
                <a:schemeClr val="tx1"/>
              </a:solidFill>
            </a:endParaRPr>
          </a:p>
        </p:txBody>
      </p:sp>
      <p:sp>
        <p:nvSpPr>
          <p:cNvPr id="6" name="Retângulo de cantos arredondados 5"/>
          <p:cNvSpPr/>
          <p:nvPr/>
        </p:nvSpPr>
        <p:spPr>
          <a:xfrm>
            <a:off x="395536" y="5661248"/>
            <a:ext cx="3678242" cy="792088"/>
          </a:xfrm>
          <a:prstGeom prst="roundRect">
            <a:avLst/>
          </a:prstGeom>
          <a:solidFill>
            <a:srgbClr val="FF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solidFill>
                  <a:schemeClr val="tx1"/>
                </a:solidFill>
                <a:hlinkClick r:id="rId4" action="ppaction://hlinksldjump"/>
              </a:rPr>
              <a:t>C) 100</a:t>
            </a:r>
            <a:endParaRPr lang="pt-BR" sz="2000" b="1" dirty="0">
              <a:solidFill>
                <a:schemeClr val="tx1"/>
              </a:solidFill>
            </a:endParaRPr>
          </a:p>
        </p:txBody>
      </p:sp>
      <p:sp>
        <p:nvSpPr>
          <p:cNvPr id="7" name="Retângulo de cantos arredondados 6"/>
          <p:cNvSpPr/>
          <p:nvPr/>
        </p:nvSpPr>
        <p:spPr>
          <a:xfrm>
            <a:off x="4572000" y="5661248"/>
            <a:ext cx="3678242" cy="7946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smtClean="0">
                <a:solidFill>
                  <a:schemeClr val="tx1"/>
                </a:solidFill>
                <a:hlinkClick r:id="rId5" action="ppaction://hlinksldjump"/>
              </a:rPr>
              <a:t> B) 10.000</a:t>
            </a:r>
            <a:endParaRPr lang="pt-BR" sz="2000" b="1" dirty="0">
              <a:solidFill>
                <a:schemeClr val="tx1"/>
              </a:solidFill>
            </a:endParaRPr>
          </a:p>
        </p:txBody>
      </p:sp>
      <p:sp>
        <p:nvSpPr>
          <p:cNvPr id="3" name="CaixaDeTexto 2"/>
          <p:cNvSpPr txBox="1"/>
          <p:nvPr/>
        </p:nvSpPr>
        <p:spPr>
          <a:xfrm>
            <a:off x="318005" y="200829"/>
            <a:ext cx="8424936" cy="4247317"/>
          </a:xfrm>
          <a:prstGeom prst="rect">
            <a:avLst/>
          </a:prstGeom>
          <a:noFill/>
        </p:spPr>
        <p:txBody>
          <a:bodyPr wrap="square" rtlCol="0">
            <a:spAutoFit/>
          </a:bodyPr>
          <a:lstStyle/>
          <a:p>
            <a:pPr algn="just"/>
            <a:r>
              <a:rPr lang="pt-BR" b="1" dirty="0"/>
              <a:t>7. Leia a notícia </a:t>
            </a:r>
            <a:r>
              <a:rPr lang="pt-BR" b="1" dirty="0" smtClean="0"/>
              <a:t>abaixo:</a:t>
            </a:r>
          </a:p>
          <a:p>
            <a:pPr algn="just"/>
            <a:r>
              <a:rPr lang="pt-BR" b="1" dirty="0"/>
              <a:t>	</a:t>
            </a:r>
            <a:r>
              <a:rPr lang="pt-BR" b="1" dirty="0" smtClean="0"/>
              <a:t>Prefeitura </a:t>
            </a:r>
            <a:r>
              <a:rPr lang="pt-BR" b="1" dirty="0"/>
              <a:t>de Rialma corta árvores antigas em áreas de preservação ambiental </a:t>
            </a:r>
            <a:r>
              <a:rPr lang="pt-BR" b="1" dirty="0" smtClean="0"/>
              <a:t>às </a:t>
            </a:r>
            <a:r>
              <a:rPr lang="pt-BR" b="1" dirty="0"/>
              <a:t>margens do Rio das Almas</a:t>
            </a:r>
            <a:r>
              <a:rPr lang="pt-BR" b="1" dirty="0" smtClean="0"/>
              <a:t>.</a:t>
            </a:r>
          </a:p>
          <a:p>
            <a:pPr algn="just"/>
            <a:r>
              <a:rPr lang="pt-BR" b="1" dirty="0"/>
              <a:t>Uma Área Pública e de Preservação Permanente (APP) localizada às margens do Rio das Almas foi totalmente devastada por maquinários contratados pela Prefeitura Municipal de </a:t>
            </a:r>
            <a:r>
              <a:rPr lang="pt-BR" b="1" dirty="0" smtClean="0"/>
              <a:t>Rialma. As </a:t>
            </a:r>
            <a:r>
              <a:rPr lang="pt-BR" b="1" dirty="0"/>
              <a:t>árvores que ficam ao lado e abaixo da “Ponte Nova” foram derrubadas com um trator de esteira e uma retroescavadeira sem as devidas cautelas necessárias para esse tipo de procedimento. Não houve uma distinção entre a vegetação daninha e as árvores de reflorestamento e quase todas as árvores plantadas no reflorestamento foram derrubadas pelos maquinários restando apenas alguns </a:t>
            </a:r>
            <a:r>
              <a:rPr lang="pt-BR" b="1" dirty="0" smtClean="0"/>
              <a:t>exemplares. Alguns </a:t>
            </a:r>
            <a:r>
              <a:rPr lang="pt-BR" b="1" dirty="0"/>
              <a:t>moradores indignados com a situação, disseram que o plantio de algumas dessas árvores ocorreu há mais de trinta anos e foram cortadas em poucas horas</a:t>
            </a:r>
            <a:r>
              <a:rPr lang="pt-BR" b="1" dirty="0" smtClean="0"/>
              <a:t>.</a:t>
            </a:r>
            <a:r>
              <a:rPr lang="pt-BR" b="1" dirty="0"/>
              <a:t> </a:t>
            </a:r>
            <a:r>
              <a:rPr lang="pt-BR" b="1" dirty="0" smtClean="0"/>
              <a:t>Afinal</a:t>
            </a:r>
            <a:r>
              <a:rPr lang="pt-BR" b="1" dirty="0"/>
              <a:t>, quantas árvores são necessárias para produzir uma folha de </a:t>
            </a:r>
            <a:r>
              <a:rPr lang="pt-BR" b="1" dirty="0" smtClean="0"/>
              <a:t>papel?</a:t>
            </a:r>
          </a:p>
          <a:p>
            <a:pPr algn="just"/>
            <a:r>
              <a:rPr lang="pt-BR" b="1" dirty="0" smtClean="0"/>
              <a:t>Dica: 1 árvore padrão (eucalipto) produz 20 resmas de papel; 1 resma possui 500 folhas. </a:t>
            </a:r>
            <a:endParaRPr lang="pt-BR" b="1"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28596" y="500042"/>
            <a:ext cx="8229600" cy="1143000"/>
          </a:xfrm>
        </p:spPr>
        <p:txBody>
          <a:bodyPr>
            <a:noAutofit/>
          </a:bodyPr>
          <a:lstStyle/>
          <a:p>
            <a:r>
              <a:rPr lang="pt-BR" b="1" dirty="0" smtClean="0">
                <a:solidFill>
                  <a:srgbClr val="DE1094"/>
                </a:solidFill>
                <a:effectLst>
                  <a:outerShdw blurRad="38100" dist="38100" dir="2700000" algn="tl">
                    <a:srgbClr val="000000">
                      <a:alpha val="43137"/>
                    </a:srgbClr>
                  </a:outerShdw>
                </a:effectLst>
                <a:latin typeface="+mn-lt"/>
              </a:rPr>
              <a:t>Parabéns!!! </a:t>
            </a:r>
            <a:br>
              <a:rPr lang="pt-BR" b="1" dirty="0" smtClean="0">
                <a:solidFill>
                  <a:srgbClr val="DE1094"/>
                </a:solidFill>
                <a:effectLst>
                  <a:outerShdw blurRad="38100" dist="38100" dir="2700000" algn="tl">
                    <a:srgbClr val="000000">
                      <a:alpha val="43137"/>
                    </a:srgbClr>
                  </a:outerShdw>
                </a:effectLst>
                <a:latin typeface="+mn-lt"/>
              </a:rPr>
            </a:br>
            <a:r>
              <a:rPr lang="pt-BR" b="1" dirty="0" smtClean="0">
                <a:solidFill>
                  <a:srgbClr val="DE1094"/>
                </a:solidFill>
                <a:effectLst>
                  <a:outerShdw blurRad="38100" dist="38100" dir="2700000" algn="tl">
                    <a:srgbClr val="000000">
                      <a:alpha val="43137"/>
                    </a:srgbClr>
                  </a:outerShdw>
                </a:effectLst>
                <a:latin typeface="+mn-lt"/>
              </a:rPr>
              <a:t>Você acertou!</a:t>
            </a:r>
            <a:endParaRPr lang="pt-BR" b="1" dirty="0">
              <a:solidFill>
                <a:srgbClr val="DE1094"/>
              </a:solidFill>
              <a:effectLst>
                <a:outerShdw blurRad="38100" dist="38100" dir="2700000" algn="tl">
                  <a:srgbClr val="000000">
                    <a:alpha val="43137"/>
                  </a:srgbClr>
                </a:outerShdw>
              </a:effectLst>
              <a:latin typeface="+mn-lt"/>
            </a:endParaRPr>
          </a:p>
        </p:txBody>
      </p:sp>
      <p:sp>
        <p:nvSpPr>
          <p:cNvPr id="3" name="Espaço Reservado para Conteúdo 2"/>
          <p:cNvSpPr>
            <a:spLocks noGrp="1"/>
          </p:cNvSpPr>
          <p:nvPr>
            <p:ph idx="1"/>
          </p:nvPr>
        </p:nvSpPr>
        <p:spPr>
          <a:xfrm>
            <a:off x="214282" y="2000240"/>
            <a:ext cx="8472518" cy="3186122"/>
          </a:xfrm>
        </p:spPr>
        <p:txBody>
          <a:bodyPr/>
          <a:lstStyle/>
          <a:p>
            <a:pPr algn="just">
              <a:buNone/>
            </a:pPr>
            <a:r>
              <a:rPr lang="pt-BR" dirty="0" smtClean="0"/>
              <a:t>	</a:t>
            </a:r>
            <a:endParaRPr lang="pt-BR" dirty="0"/>
          </a:p>
        </p:txBody>
      </p:sp>
      <p:pic>
        <p:nvPicPr>
          <p:cNvPr id="4" name="Imagem 3" descr="imagesFWJTTTVF.jpg"/>
          <p:cNvPicPr>
            <a:picLocks noChangeAspect="1"/>
          </p:cNvPicPr>
          <p:nvPr/>
        </p:nvPicPr>
        <p:blipFill>
          <a:blip r:embed="rId2"/>
          <a:stretch>
            <a:fillRect/>
          </a:stretch>
        </p:blipFill>
        <p:spPr>
          <a:xfrm>
            <a:off x="1000100" y="571480"/>
            <a:ext cx="1200150" cy="952500"/>
          </a:xfrm>
          <a:prstGeom prst="rect">
            <a:avLst/>
          </a:prstGeom>
        </p:spPr>
      </p:pic>
      <p:pic>
        <p:nvPicPr>
          <p:cNvPr id="5" name="Imagem 4" descr="imagesFWJTTTVF.jpg"/>
          <p:cNvPicPr>
            <a:picLocks noChangeAspect="1"/>
          </p:cNvPicPr>
          <p:nvPr/>
        </p:nvPicPr>
        <p:blipFill>
          <a:blip r:embed="rId2"/>
          <a:stretch>
            <a:fillRect/>
          </a:stretch>
        </p:blipFill>
        <p:spPr>
          <a:xfrm>
            <a:off x="7000892" y="571480"/>
            <a:ext cx="1200150" cy="952500"/>
          </a:xfrm>
          <a:prstGeom prst="rect">
            <a:avLst/>
          </a:prstGeom>
        </p:spPr>
      </p:pic>
      <p:sp>
        <p:nvSpPr>
          <p:cNvPr id="6" name="Retângulo de cantos arredondados 5"/>
          <p:cNvSpPr/>
          <p:nvPr/>
        </p:nvSpPr>
        <p:spPr>
          <a:xfrm>
            <a:off x="642910" y="5214950"/>
            <a:ext cx="3643338" cy="10715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accent6">
                    <a:lumMod val="50000"/>
                  </a:schemeClr>
                </a:solidFill>
              </a:rPr>
              <a:t>Você foi excepcional!</a:t>
            </a:r>
            <a:endParaRPr lang="pt-BR" sz="2800" b="1" dirty="0">
              <a:solidFill>
                <a:schemeClr val="accent6">
                  <a:lumMod val="50000"/>
                </a:schemeClr>
              </a:solidFill>
            </a:endParaRPr>
          </a:p>
        </p:txBody>
      </p:sp>
      <p:sp>
        <p:nvSpPr>
          <p:cNvPr id="7" name="Retângulo de cantos arredondados 6"/>
          <p:cNvSpPr/>
          <p:nvPr/>
        </p:nvSpPr>
        <p:spPr>
          <a:xfrm>
            <a:off x="4857752" y="5214950"/>
            <a:ext cx="3643338" cy="1071570"/>
          </a:xfrm>
          <a:prstGeom prst="roundRect">
            <a:avLst/>
          </a:prstGeom>
          <a:solidFill>
            <a:srgbClr val="66FF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bg1"/>
                </a:solidFill>
                <a:hlinkClick r:id="rId3" action="ppaction://hlinksldjump"/>
              </a:rPr>
              <a:t>SEGUIR EM FRENTE</a:t>
            </a:r>
            <a:endParaRPr lang="pt-BR" sz="2800" b="1" dirty="0">
              <a:solidFill>
                <a:schemeClr val="bg1"/>
              </a:solidFill>
            </a:endParaRPr>
          </a:p>
        </p:txBody>
      </p:sp>
      <p:sp>
        <p:nvSpPr>
          <p:cNvPr id="8" name="Retângulo de cantos arredondados 7"/>
          <p:cNvSpPr/>
          <p:nvPr/>
        </p:nvSpPr>
        <p:spPr>
          <a:xfrm>
            <a:off x="500034" y="1857364"/>
            <a:ext cx="8072494" cy="314327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Nesse local referido na reportagem, você conhece? Fizeram alguma coisa lá? A praça foi construída ou reflorestaram novamente a área? Procure se informar! Converse com seu professor! </a:t>
            </a:r>
            <a:endParaRPr lang="pt-BR" sz="2400" dirty="0">
              <a:solidFill>
                <a:schemeClr val="tx1"/>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latin typeface="+mn-lt"/>
              </a:rPr>
              <a:t>Resposta incorreta!</a:t>
            </a:r>
            <a:endParaRPr lang="pt-BR" dirty="0">
              <a:latin typeface="+mn-lt"/>
            </a:endParaRPr>
          </a:p>
        </p:txBody>
      </p:sp>
      <p:sp>
        <p:nvSpPr>
          <p:cNvPr id="3" name="Espaço Reservado para Conteúdo 2"/>
          <p:cNvSpPr>
            <a:spLocks noGrp="1"/>
          </p:cNvSpPr>
          <p:nvPr>
            <p:ph idx="1"/>
          </p:nvPr>
        </p:nvSpPr>
        <p:spPr>
          <a:xfrm>
            <a:off x="214282" y="1571612"/>
            <a:ext cx="8401080" cy="3257560"/>
          </a:xfrm>
        </p:spPr>
        <p:txBody>
          <a:bodyPr/>
          <a:lstStyle/>
          <a:p>
            <a:pPr algn="just">
              <a:buNone/>
            </a:pPr>
            <a:r>
              <a:rPr lang="pt-BR" dirty="0" smtClean="0"/>
              <a:t>		</a:t>
            </a:r>
            <a:endParaRPr lang="pt-BR" b="1" dirty="0"/>
          </a:p>
        </p:txBody>
      </p:sp>
      <p:pic>
        <p:nvPicPr>
          <p:cNvPr id="4" name="Imagem 3" descr="amor2.jpg"/>
          <p:cNvPicPr>
            <a:picLocks noChangeAspect="1"/>
          </p:cNvPicPr>
          <p:nvPr/>
        </p:nvPicPr>
        <p:blipFill>
          <a:blip r:embed="rId2"/>
          <a:stretch>
            <a:fillRect/>
          </a:stretch>
        </p:blipFill>
        <p:spPr>
          <a:xfrm>
            <a:off x="1071538" y="428604"/>
            <a:ext cx="904250" cy="949669"/>
          </a:xfrm>
          <a:prstGeom prst="rect">
            <a:avLst/>
          </a:prstGeom>
        </p:spPr>
      </p:pic>
      <p:pic>
        <p:nvPicPr>
          <p:cNvPr id="5" name="Imagem 4" descr="amor2.jpg"/>
          <p:cNvPicPr>
            <a:picLocks noChangeAspect="1"/>
          </p:cNvPicPr>
          <p:nvPr/>
        </p:nvPicPr>
        <p:blipFill>
          <a:blip r:embed="rId2"/>
          <a:stretch>
            <a:fillRect/>
          </a:stretch>
        </p:blipFill>
        <p:spPr>
          <a:xfrm>
            <a:off x="7000892" y="428604"/>
            <a:ext cx="904250" cy="949669"/>
          </a:xfrm>
          <a:prstGeom prst="rect">
            <a:avLst/>
          </a:prstGeom>
        </p:spPr>
      </p:pic>
      <p:sp>
        <p:nvSpPr>
          <p:cNvPr id="6" name="Retângulo de cantos arredondados 5"/>
          <p:cNvSpPr/>
          <p:nvPr/>
        </p:nvSpPr>
        <p:spPr>
          <a:xfrm>
            <a:off x="642910" y="4929198"/>
            <a:ext cx="3643338" cy="1071570"/>
          </a:xfrm>
          <a:prstGeom prst="roundRect">
            <a:avLst/>
          </a:prstGeom>
          <a:solidFill>
            <a:srgbClr val="DE109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bg1"/>
                </a:solidFill>
              </a:rPr>
              <a:t>Concentre-se mais!</a:t>
            </a:r>
            <a:endParaRPr lang="pt-BR" sz="2800" b="1" dirty="0">
              <a:solidFill>
                <a:schemeClr val="bg1"/>
              </a:solidFill>
            </a:endParaRPr>
          </a:p>
        </p:txBody>
      </p:sp>
      <p:sp>
        <p:nvSpPr>
          <p:cNvPr id="7" name="Retângulo de cantos arredondados 6"/>
          <p:cNvSpPr/>
          <p:nvPr/>
        </p:nvSpPr>
        <p:spPr>
          <a:xfrm>
            <a:off x="4643438" y="4929198"/>
            <a:ext cx="3929090"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200" b="1" dirty="0" smtClean="0">
                <a:solidFill>
                  <a:schemeClr val="bg1"/>
                </a:solidFill>
                <a:hlinkClick r:id="rId3" action="ppaction://hlinksldjump"/>
              </a:rPr>
              <a:t>TENTAR NOVAMENTE</a:t>
            </a:r>
            <a:endParaRPr lang="pt-BR" sz="3200" b="1" dirty="0">
              <a:solidFill>
                <a:schemeClr val="bg1"/>
              </a:solidFill>
            </a:endParaRPr>
          </a:p>
        </p:txBody>
      </p:sp>
      <p:sp>
        <p:nvSpPr>
          <p:cNvPr id="8" name="Retângulo de cantos arredondados 7"/>
          <p:cNvSpPr/>
          <p:nvPr/>
        </p:nvSpPr>
        <p:spPr>
          <a:xfrm>
            <a:off x="642910" y="1714488"/>
            <a:ext cx="8001056" cy="271464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pt-BR" sz="2400" dirty="0" smtClean="0">
                <a:solidFill>
                  <a:schemeClr val="tx1"/>
                </a:solidFill>
              </a:rPr>
              <a:t>1 árvore é capaz de dar vida a 10 mil folhas. Reveja a pergunta.</a:t>
            </a:r>
            <a:endParaRPr lang="pt-BR" sz="2400" b="1" dirty="0">
              <a:solidFill>
                <a:schemeClr val="tx1"/>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28596" y="571480"/>
            <a:ext cx="8229600" cy="1143000"/>
          </a:xfrm>
        </p:spPr>
        <p:txBody>
          <a:bodyPr>
            <a:normAutofit/>
          </a:bodyPr>
          <a:lstStyle/>
          <a:p>
            <a:r>
              <a:rPr lang="pt-BR" b="1" dirty="0" smtClean="0">
                <a:solidFill>
                  <a:srgbClr val="FF0000"/>
                </a:solidFill>
                <a:effectLst>
                  <a:outerShdw blurRad="38100" dist="38100" dir="2700000" algn="tl">
                    <a:srgbClr val="000000">
                      <a:alpha val="43137"/>
                    </a:srgbClr>
                  </a:outerShdw>
                </a:effectLst>
                <a:latin typeface="+mn-lt"/>
              </a:rPr>
              <a:t>Erro detectado!!</a:t>
            </a:r>
            <a:endParaRPr lang="pt-BR" b="1" dirty="0">
              <a:solidFill>
                <a:srgbClr val="FF0000"/>
              </a:solidFill>
              <a:effectLst>
                <a:outerShdw blurRad="38100" dist="38100" dir="2700000" algn="tl">
                  <a:srgbClr val="000000">
                    <a:alpha val="43137"/>
                  </a:srgbClr>
                </a:outerShdw>
              </a:effectLst>
              <a:latin typeface="+mn-lt"/>
            </a:endParaRPr>
          </a:p>
        </p:txBody>
      </p:sp>
      <p:sp>
        <p:nvSpPr>
          <p:cNvPr id="3" name="Espaço Reservado para Conteúdo 2"/>
          <p:cNvSpPr>
            <a:spLocks noGrp="1"/>
          </p:cNvSpPr>
          <p:nvPr>
            <p:ph idx="1"/>
          </p:nvPr>
        </p:nvSpPr>
        <p:spPr>
          <a:xfrm>
            <a:off x="285720" y="2000240"/>
            <a:ext cx="8258204" cy="2828931"/>
          </a:xfrm>
        </p:spPr>
        <p:txBody>
          <a:bodyPr/>
          <a:lstStyle/>
          <a:p>
            <a:pPr algn="just">
              <a:buNone/>
            </a:pPr>
            <a:r>
              <a:rPr lang="pt-BR" dirty="0" smtClean="0"/>
              <a:t>	</a:t>
            </a:r>
            <a:endParaRPr lang="pt-BR" b="1" dirty="0"/>
          </a:p>
        </p:txBody>
      </p:sp>
      <p:pic>
        <p:nvPicPr>
          <p:cNvPr id="4" name="Imagem 3" descr="imagesLD8IFT97.jpg"/>
          <p:cNvPicPr>
            <a:picLocks noChangeAspect="1"/>
          </p:cNvPicPr>
          <p:nvPr/>
        </p:nvPicPr>
        <p:blipFill>
          <a:blip r:embed="rId2"/>
          <a:stretch>
            <a:fillRect/>
          </a:stretch>
        </p:blipFill>
        <p:spPr>
          <a:xfrm>
            <a:off x="1142976" y="571480"/>
            <a:ext cx="928686" cy="928686"/>
          </a:xfrm>
          <a:prstGeom prst="rect">
            <a:avLst/>
          </a:prstGeom>
        </p:spPr>
      </p:pic>
      <p:pic>
        <p:nvPicPr>
          <p:cNvPr id="5" name="Imagem 4" descr="imagesLD8IFT97.jpg"/>
          <p:cNvPicPr>
            <a:picLocks noChangeAspect="1"/>
          </p:cNvPicPr>
          <p:nvPr/>
        </p:nvPicPr>
        <p:blipFill>
          <a:blip r:embed="rId2"/>
          <a:stretch>
            <a:fillRect/>
          </a:stretch>
        </p:blipFill>
        <p:spPr>
          <a:xfrm>
            <a:off x="6929454" y="571480"/>
            <a:ext cx="928686" cy="928686"/>
          </a:xfrm>
          <a:prstGeom prst="rect">
            <a:avLst/>
          </a:prstGeom>
        </p:spPr>
      </p:pic>
      <p:sp>
        <p:nvSpPr>
          <p:cNvPr id="6" name="Retângulo de cantos arredondados 5"/>
          <p:cNvSpPr/>
          <p:nvPr/>
        </p:nvSpPr>
        <p:spPr>
          <a:xfrm>
            <a:off x="571472" y="4929198"/>
            <a:ext cx="3643338" cy="10715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tx1"/>
                </a:solidFill>
              </a:rPr>
              <a:t>Concentre-se mais!</a:t>
            </a:r>
            <a:endParaRPr lang="pt-BR" sz="2800" b="1" dirty="0">
              <a:solidFill>
                <a:schemeClr val="tx1"/>
              </a:solidFill>
            </a:endParaRPr>
          </a:p>
        </p:txBody>
      </p:sp>
      <p:sp>
        <p:nvSpPr>
          <p:cNvPr id="7" name="Retângulo de cantos arredondados 6"/>
          <p:cNvSpPr/>
          <p:nvPr/>
        </p:nvSpPr>
        <p:spPr>
          <a:xfrm>
            <a:off x="4572000" y="4929198"/>
            <a:ext cx="3857652"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bg1"/>
                </a:solidFill>
                <a:hlinkClick r:id="rId3" action="ppaction://hlinksldjump"/>
              </a:rPr>
              <a:t>TENTAR NOVAMENTE</a:t>
            </a:r>
            <a:endParaRPr lang="pt-BR" sz="2800" b="1" dirty="0">
              <a:solidFill>
                <a:schemeClr val="bg1"/>
              </a:solidFill>
            </a:endParaRPr>
          </a:p>
        </p:txBody>
      </p:sp>
      <p:sp>
        <p:nvSpPr>
          <p:cNvPr id="8" name="Retângulo de cantos arredondados 7"/>
          <p:cNvSpPr/>
          <p:nvPr/>
        </p:nvSpPr>
        <p:spPr>
          <a:xfrm>
            <a:off x="571472" y="1857364"/>
            <a:ext cx="7858180" cy="271464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pt-BR" sz="2800" dirty="0">
              <a:solidFill>
                <a:schemeClr val="tx1"/>
              </a:solidFill>
            </a:endParaRPr>
          </a:p>
          <a:p>
            <a:pPr algn="just"/>
            <a:r>
              <a:rPr lang="pt-BR" sz="2400" dirty="0" smtClean="0">
                <a:solidFill>
                  <a:schemeClr val="tx1"/>
                </a:solidFill>
              </a:rPr>
              <a:t>Seria necessário  mesmo essa quantidade? 100 árvores!</a:t>
            </a:r>
            <a:endParaRPr lang="pt-BR" sz="2400" dirty="0">
              <a:solidFill>
                <a:schemeClr val="tx1"/>
              </a:solidFill>
            </a:endParaRPr>
          </a:p>
          <a:p>
            <a:pPr algn="just">
              <a:buNone/>
            </a:pPr>
            <a:endParaRPr lang="pt-BR" sz="2400" b="1"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pt-BR" b="1" dirty="0" smtClean="0">
                <a:solidFill>
                  <a:srgbClr val="FFFF00"/>
                </a:solidFill>
                <a:effectLst>
                  <a:outerShdw blurRad="38100" dist="38100" dir="2700000" algn="tl">
                    <a:srgbClr val="000000">
                      <a:alpha val="43137"/>
                    </a:srgbClr>
                  </a:outerShdw>
                </a:effectLst>
                <a:latin typeface="+mn-lt"/>
              </a:rPr>
              <a:t>Faltou concentração!</a:t>
            </a:r>
            <a:br>
              <a:rPr lang="pt-BR" b="1" dirty="0" smtClean="0">
                <a:solidFill>
                  <a:srgbClr val="FFFF00"/>
                </a:solidFill>
                <a:effectLst>
                  <a:outerShdw blurRad="38100" dist="38100" dir="2700000" algn="tl">
                    <a:srgbClr val="000000">
                      <a:alpha val="43137"/>
                    </a:srgbClr>
                  </a:outerShdw>
                </a:effectLst>
                <a:latin typeface="+mn-lt"/>
              </a:rPr>
            </a:br>
            <a:r>
              <a:rPr lang="pt-BR" b="1" dirty="0" smtClean="0">
                <a:solidFill>
                  <a:srgbClr val="FFFF00"/>
                </a:solidFill>
                <a:effectLst>
                  <a:outerShdw blurRad="38100" dist="38100" dir="2700000" algn="tl">
                    <a:srgbClr val="000000">
                      <a:alpha val="43137"/>
                    </a:srgbClr>
                  </a:outerShdw>
                </a:effectLst>
                <a:latin typeface="+mn-lt"/>
              </a:rPr>
              <a:t>Resposta errada!</a:t>
            </a:r>
            <a:endParaRPr lang="pt-BR" b="1" dirty="0">
              <a:solidFill>
                <a:srgbClr val="FFFF00"/>
              </a:solidFill>
              <a:effectLst>
                <a:outerShdw blurRad="38100" dist="38100" dir="2700000" algn="tl">
                  <a:srgbClr val="000000">
                    <a:alpha val="43137"/>
                  </a:srgbClr>
                </a:outerShdw>
              </a:effectLst>
              <a:latin typeface="+mn-lt"/>
            </a:endParaRPr>
          </a:p>
        </p:txBody>
      </p:sp>
      <p:sp>
        <p:nvSpPr>
          <p:cNvPr id="3" name="Espaço Reservado para Conteúdo 2"/>
          <p:cNvSpPr>
            <a:spLocks noGrp="1"/>
          </p:cNvSpPr>
          <p:nvPr>
            <p:ph idx="1"/>
          </p:nvPr>
        </p:nvSpPr>
        <p:spPr>
          <a:xfrm>
            <a:off x="357158" y="1571612"/>
            <a:ext cx="8229600" cy="3614750"/>
          </a:xfrm>
        </p:spPr>
        <p:txBody>
          <a:bodyPr/>
          <a:lstStyle/>
          <a:p>
            <a:pPr algn="just">
              <a:buNone/>
            </a:pPr>
            <a:r>
              <a:rPr lang="pt-BR" dirty="0" smtClean="0"/>
              <a:t>		</a:t>
            </a:r>
            <a:endParaRPr lang="pt-BR" dirty="0"/>
          </a:p>
        </p:txBody>
      </p:sp>
      <p:sp>
        <p:nvSpPr>
          <p:cNvPr id="4" name="Retângulo de cantos arredondados 3"/>
          <p:cNvSpPr/>
          <p:nvPr/>
        </p:nvSpPr>
        <p:spPr>
          <a:xfrm>
            <a:off x="714348" y="5143512"/>
            <a:ext cx="3643338" cy="1071570"/>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rgbClr val="FFFF00"/>
                </a:solidFill>
              </a:rPr>
              <a:t>Concentre-se mais!</a:t>
            </a:r>
            <a:endParaRPr lang="pt-BR" sz="2800" b="1" dirty="0">
              <a:solidFill>
                <a:srgbClr val="FFFF00"/>
              </a:solidFill>
            </a:endParaRPr>
          </a:p>
        </p:txBody>
      </p:sp>
      <p:sp>
        <p:nvSpPr>
          <p:cNvPr id="5" name="Retângulo de cantos arredondados 4"/>
          <p:cNvSpPr/>
          <p:nvPr/>
        </p:nvSpPr>
        <p:spPr>
          <a:xfrm>
            <a:off x="4857752" y="5143512"/>
            <a:ext cx="3643338" cy="1071570"/>
          </a:xfrm>
          <a:prstGeom prst="round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tx1"/>
                </a:solidFill>
                <a:hlinkClick r:id="rId2" action="ppaction://hlinksldjump"/>
              </a:rPr>
              <a:t>TENTAR NOVAMENTE</a:t>
            </a:r>
            <a:endParaRPr lang="pt-BR" sz="2800" b="1" dirty="0">
              <a:solidFill>
                <a:schemeClr val="tx1"/>
              </a:solidFill>
            </a:endParaRPr>
          </a:p>
        </p:txBody>
      </p:sp>
      <p:pic>
        <p:nvPicPr>
          <p:cNvPr id="7" name="Imagem 6" descr="smile-triste.jpg"/>
          <p:cNvPicPr>
            <a:picLocks noChangeAspect="1"/>
          </p:cNvPicPr>
          <p:nvPr/>
        </p:nvPicPr>
        <p:blipFill>
          <a:blip r:embed="rId3"/>
          <a:stretch>
            <a:fillRect/>
          </a:stretch>
        </p:blipFill>
        <p:spPr>
          <a:xfrm>
            <a:off x="928662" y="428604"/>
            <a:ext cx="942975" cy="876300"/>
          </a:xfrm>
          <a:prstGeom prst="rect">
            <a:avLst/>
          </a:prstGeom>
        </p:spPr>
      </p:pic>
      <p:pic>
        <p:nvPicPr>
          <p:cNvPr id="8" name="Imagem 7" descr="smile-triste.jpg"/>
          <p:cNvPicPr>
            <a:picLocks noChangeAspect="1"/>
          </p:cNvPicPr>
          <p:nvPr/>
        </p:nvPicPr>
        <p:blipFill>
          <a:blip r:embed="rId3"/>
          <a:stretch>
            <a:fillRect/>
          </a:stretch>
        </p:blipFill>
        <p:spPr>
          <a:xfrm>
            <a:off x="7215206" y="428604"/>
            <a:ext cx="942975" cy="876300"/>
          </a:xfrm>
          <a:prstGeom prst="rect">
            <a:avLst/>
          </a:prstGeom>
        </p:spPr>
      </p:pic>
      <p:sp>
        <p:nvSpPr>
          <p:cNvPr id="9" name="Retângulo de cantos arredondados 8"/>
          <p:cNvSpPr/>
          <p:nvPr/>
        </p:nvSpPr>
        <p:spPr>
          <a:xfrm>
            <a:off x="714348" y="1571612"/>
            <a:ext cx="7786742" cy="335758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pt-BR" sz="2800" dirty="0">
              <a:solidFill>
                <a:schemeClr val="tx1"/>
              </a:solidFill>
            </a:endParaRPr>
          </a:p>
          <a:p>
            <a:pPr algn="just">
              <a:buNone/>
            </a:pPr>
            <a:endParaRPr lang="pt-BR" sz="2800" b="1" dirty="0"/>
          </a:p>
        </p:txBody>
      </p:sp>
      <p:sp>
        <p:nvSpPr>
          <p:cNvPr id="6" name="Retângulo 5"/>
          <p:cNvSpPr/>
          <p:nvPr/>
        </p:nvSpPr>
        <p:spPr>
          <a:xfrm>
            <a:off x="806970" y="2492896"/>
            <a:ext cx="7530060" cy="461665"/>
          </a:xfrm>
          <a:prstGeom prst="rect">
            <a:avLst/>
          </a:prstGeom>
        </p:spPr>
        <p:txBody>
          <a:bodyPr wrap="square">
            <a:spAutoFit/>
          </a:bodyPr>
          <a:lstStyle/>
          <a:p>
            <a:pPr algn="just"/>
            <a:r>
              <a:rPr lang="pt-BR" sz="2400" dirty="0" smtClean="0"/>
              <a:t>Refaça as multiplicações. Use regra de três!</a:t>
            </a:r>
            <a:endParaRPr lang="pt-BR" sz="24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4570671" y="4336018"/>
            <a:ext cx="3675016" cy="79487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200" b="1" dirty="0" smtClean="0">
                <a:hlinkClick r:id="rId3" action="ppaction://hlinksldjump"/>
              </a:rPr>
              <a:t>B) De 2500 à 10.000 reais.</a:t>
            </a:r>
            <a:endParaRPr lang="pt-BR" sz="2200" b="1" dirty="0"/>
          </a:p>
        </p:txBody>
      </p:sp>
      <p:sp>
        <p:nvSpPr>
          <p:cNvPr id="5" name="Retângulo de cantos arredondados 4"/>
          <p:cNvSpPr/>
          <p:nvPr/>
        </p:nvSpPr>
        <p:spPr>
          <a:xfrm>
            <a:off x="461710" y="4338808"/>
            <a:ext cx="3678242" cy="792088"/>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200" b="1" dirty="0" smtClean="0">
                <a:hlinkClick r:id="rId4" action="ppaction://hlinksldjump"/>
              </a:rPr>
              <a:t>A) De 5.000 à 40.000 reais.</a:t>
            </a:r>
            <a:endParaRPr lang="pt-BR" sz="2200" b="1" dirty="0"/>
          </a:p>
        </p:txBody>
      </p:sp>
      <p:sp>
        <p:nvSpPr>
          <p:cNvPr id="6" name="Retângulo de cantos arredondados 5"/>
          <p:cNvSpPr/>
          <p:nvPr/>
        </p:nvSpPr>
        <p:spPr>
          <a:xfrm>
            <a:off x="4570671" y="5443421"/>
            <a:ext cx="3675016" cy="792088"/>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200" b="1" dirty="0" smtClean="0">
                <a:hlinkClick r:id="rId5" action="ppaction://hlinksldjump"/>
              </a:rPr>
              <a:t>D) De 2.500 à 20.000 reais.</a:t>
            </a:r>
            <a:endParaRPr lang="pt-BR" sz="2200" b="1" dirty="0"/>
          </a:p>
        </p:txBody>
      </p:sp>
      <p:sp>
        <p:nvSpPr>
          <p:cNvPr id="7" name="Retângulo de cantos arredondados 6"/>
          <p:cNvSpPr/>
          <p:nvPr/>
        </p:nvSpPr>
        <p:spPr>
          <a:xfrm>
            <a:off x="461710" y="5443421"/>
            <a:ext cx="3678242" cy="792088"/>
          </a:xfrm>
          <a:prstGeom prst="roundRect">
            <a:avLst/>
          </a:prstGeom>
          <a:solidFill>
            <a:srgbClr val="FF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200" b="1" dirty="0" smtClean="0">
                <a:hlinkClick r:id="rId6" action="ppaction://hlinksldjump"/>
              </a:rPr>
              <a:t>C) De 2.000 à 20.000 reais.</a:t>
            </a:r>
            <a:endParaRPr lang="pt-BR" sz="2200" b="1" dirty="0"/>
          </a:p>
        </p:txBody>
      </p:sp>
      <p:sp>
        <p:nvSpPr>
          <p:cNvPr id="8" name="Retângulo 7"/>
          <p:cNvSpPr/>
          <p:nvPr/>
        </p:nvSpPr>
        <p:spPr>
          <a:xfrm>
            <a:off x="392877" y="294196"/>
            <a:ext cx="8355588" cy="2862322"/>
          </a:xfrm>
          <a:prstGeom prst="rect">
            <a:avLst/>
          </a:prstGeom>
        </p:spPr>
        <p:txBody>
          <a:bodyPr wrap="square">
            <a:spAutoFit/>
          </a:bodyPr>
          <a:lstStyle/>
          <a:p>
            <a:pPr algn="just"/>
            <a:r>
              <a:rPr lang="pt-BR" b="1" dirty="0" smtClean="0"/>
              <a:t>8. Nascentes são manifestações superficiais de lençóis subterrâneos, que dão origem a cursos d’água. Toda nascente representa um ponto por onde parte da água do lençol alcança a superfície do solo.</a:t>
            </a:r>
          </a:p>
          <a:p>
            <a:pPr algn="just"/>
            <a:r>
              <a:rPr lang="pt-BR" b="1" dirty="0" smtClean="0"/>
              <a:t>A vegetação do entorno das nascentes tem a capacidade de minimizar os efeitos devastadores das enxurradas e os processos erosivos, purificar o ar, filtrar os poluentes e auxiliar na regulação do ciclo da água. De acordo como a legislação ambiental municipal, cortar espécie florestal protegida por lei, sem autorização de órgãos ambientais tem multa de 50 URFM a 400 URFM por espécie cortada. Se uma URFM (Unidade de Referência Fiscal do Município, valer 50 reais, qual é o valor que uma pessoa pagará por cortar 2 árvores protegidas por lei?</a:t>
            </a:r>
            <a:endParaRPr lang="pt-BR" dirty="0"/>
          </a:p>
        </p:txBody>
      </p:sp>
    </p:spTree>
    <p:extLst>
      <p:ext uri="{BB962C8B-B14F-4D97-AF65-F5344CB8AC3E}">
        <p14:creationId xmlns:p14="http://schemas.microsoft.com/office/powerpoint/2010/main" val="54615208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m 6" descr="carinha-feliz_thumb.jpg"/>
          <p:cNvPicPr>
            <a:picLocks noChangeAspect="1"/>
          </p:cNvPicPr>
          <p:nvPr/>
        </p:nvPicPr>
        <p:blipFill>
          <a:blip r:embed="rId2"/>
          <a:stretch>
            <a:fillRect/>
          </a:stretch>
        </p:blipFill>
        <p:spPr>
          <a:xfrm>
            <a:off x="928662" y="428604"/>
            <a:ext cx="1015366" cy="1015366"/>
          </a:xfrm>
          <a:prstGeom prst="rect">
            <a:avLst/>
          </a:prstGeom>
        </p:spPr>
      </p:pic>
      <p:pic>
        <p:nvPicPr>
          <p:cNvPr id="8" name="Imagem 7" descr="carinha-feliz_thumb.jpg"/>
          <p:cNvPicPr>
            <a:picLocks noChangeAspect="1"/>
          </p:cNvPicPr>
          <p:nvPr/>
        </p:nvPicPr>
        <p:blipFill>
          <a:blip r:embed="rId2"/>
          <a:stretch>
            <a:fillRect/>
          </a:stretch>
        </p:blipFill>
        <p:spPr>
          <a:xfrm>
            <a:off x="7286644" y="500042"/>
            <a:ext cx="1015366" cy="1015366"/>
          </a:xfrm>
          <a:prstGeom prst="rect">
            <a:avLst/>
          </a:prstGeom>
        </p:spPr>
      </p:pic>
      <p:sp>
        <p:nvSpPr>
          <p:cNvPr id="9" name="Retângulo de cantos arredondados 8"/>
          <p:cNvSpPr/>
          <p:nvPr/>
        </p:nvSpPr>
        <p:spPr>
          <a:xfrm>
            <a:off x="2143108" y="428604"/>
            <a:ext cx="4929222" cy="1214446"/>
          </a:xfrm>
          <a:prstGeom prst="roundRect">
            <a:avLst/>
          </a:prstGeom>
          <a:solidFill>
            <a:srgbClr val="FF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4400" b="1" dirty="0" smtClean="0">
                <a:solidFill>
                  <a:srgbClr val="0000FF"/>
                </a:solidFill>
                <a:effectLst>
                  <a:outerShdw blurRad="38100" dist="38100" dir="2700000" algn="tl">
                    <a:srgbClr val="000000">
                      <a:alpha val="43137"/>
                    </a:srgbClr>
                  </a:outerShdw>
                </a:effectLst>
              </a:rPr>
              <a:t>Sensacional!!! </a:t>
            </a:r>
            <a:br>
              <a:rPr lang="pt-BR" sz="4400" b="1" dirty="0" smtClean="0">
                <a:solidFill>
                  <a:srgbClr val="0000FF"/>
                </a:solidFill>
                <a:effectLst>
                  <a:outerShdw blurRad="38100" dist="38100" dir="2700000" algn="tl">
                    <a:srgbClr val="000000">
                      <a:alpha val="43137"/>
                    </a:srgbClr>
                  </a:outerShdw>
                </a:effectLst>
              </a:rPr>
            </a:br>
            <a:r>
              <a:rPr lang="pt-BR" sz="4400" b="1" dirty="0" smtClean="0">
                <a:solidFill>
                  <a:srgbClr val="0000FF"/>
                </a:solidFill>
                <a:effectLst>
                  <a:outerShdw blurRad="38100" dist="38100" dir="2700000" algn="tl">
                    <a:srgbClr val="000000">
                      <a:alpha val="43137"/>
                    </a:srgbClr>
                  </a:outerShdw>
                </a:effectLst>
              </a:rPr>
              <a:t>Perfeito!</a:t>
            </a:r>
            <a:endParaRPr lang="pt-BR" sz="4400" dirty="0"/>
          </a:p>
        </p:txBody>
      </p:sp>
      <p:sp>
        <p:nvSpPr>
          <p:cNvPr id="11" name="Retângulo de cantos arredondados 10"/>
          <p:cNvSpPr/>
          <p:nvPr/>
        </p:nvSpPr>
        <p:spPr>
          <a:xfrm>
            <a:off x="500034" y="5357826"/>
            <a:ext cx="3643338" cy="1071570"/>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rgbClr val="DE1094"/>
                </a:solidFill>
              </a:rPr>
              <a:t>Sua concentração valeu a pena!!</a:t>
            </a:r>
            <a:endParaRPr lang="pt-BR" sz="2800" b="1" dirty="0">
              <a:solidFill>
                <a:srgbClr val="DE1094"/>
              </a:solidFill>
            </a:endParaRPr>
          </a:p>
        </p:txBody>
      </p:sp>
      <p:sp>
        <p:nvSpPr>
          <p:cNvPr id="12" name="Retângulo de cantos arredondados 11"/>
          <p:cNvSpPr/>
          <p:nvPr/>
        </p:nvSpPr>
        <p:spPr>
          <a:xfrm>
            <a:off x="4857752" y="5357826"/>
            <a:ext cx="3643338" cy="107157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rgbClr val="0000FF"/>
                </a:solidFill>
                <a:hlinkClick r:id="rId3" action="ppaction://hlinksldjump"/>
              </a:rPr>
              <a:t>SEGUIR EM FRENTE</a:t>
            </a:r>
            <a:endParaRPr lang="pt-BR" sz="2800" b="1" dirty="0">
              <a:solidFill>
                <a:srgbClr val="0000FF"/>
              </a:solidFill>
            </a:endParaRPr>
          </a:p>
        </p:txBody>
      </p:sp>
      <p:sp>
        <p:nvSpPr>
          <p:cNvPr id="10" name="Retângulo de cantos arredondados 9"/>
          <p:cNvSpPr/>
          <p:nvPr/>
        </p:nvSpPr>
        <p:spPr>
          <a:xfrm>
            <a:off x="500034" y="1857364"/>
            <a:ext cx="8072494" cy="314327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pt-BR" sz="2400" dirty="0" smtClean="0">
                <a:solidFill>
                  <a:schemeClr val="tx1"/>
                </a:solidFill>
              </a:rPr>
              <a:t>O município de Rialma contém várias nascentes. Você conhece alguma? Pesquise e faça uma relação das nascentes em perímetro urbano, e programe uma visita a cada uma delas! Converse com seu professor!</a:t>
            </a:r>
          </a:p>
        </p:txBody>
      </p:sp>
    </p:spTree>
    <p:extLst>
      <p:ext uri="{BB962C8B-B14F-4D97-AF65-F5344CB8AC3E}">
        <p14:creationId xmlns:p14="http://schemas.microsoft.com/office/powerpoint/2010/main" val="152184008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solidFill>
                  <a:srgbClr val="FF0000"/>
                </a:solidFill>
                <a:effectLst>
                  <a:outerShdw blurRad="38100" dist="38100" dir="2700000" algn="tl">
                    <a:srgbClr val="000000">
                      <a:alpha val="43137"/>
                    </a:srgbClr>
                  </a:outerShdw>
                </a:effectLst>
                <a:latin typeface="+mn-lt"/>
              </a:rPr>
              <a:t>Resposta incorreta!!</a:t>
            </a:r>
            <a:endParaRPr lang="pt-BR" b="1" dirty="0">
              <a:solidFill>
                <a:srgbClr val="FF0000"/>
              </a:solidFill>
              <a:effectLst>
                <a:outerShdw blurRad="38100" dist="38100" dir="2700000" algn="tl">
                  <a:srgbClr val="000000">
                    <a:alpha val="43137"/>
                  </a:srgbClr>
                </a:outerShdw>
              </a:effectLst>
              <a:latin typeface="+mn-lt"/>
            </a:endParaRPr>
          </a:p>
        </p:txBody>
      </p:sp>
      <p:sp>
        <p:nvSpPr>
          <p:cNvPr id="4" name="Retângulo de cantos arredondados 3"/>
          <p:cNvSpPr/>
          <p:nvPr/>
        </p:nvSpPr>
        <p:spPr>
          <a:xfrm>
            <a:off x="500034" y="1643050"/>
            <a:ext cx="8215338" cy="3214710"/>
          </a:xfrm>
          <a:prstGeom prst="roundRect">
            <a:avLst/>
          </a:prstGeom>
          <a:solidFill>
            <a:schemeClr val="accent1">
              <a:alpha val="4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pt-BR" sz="2400" dirty="0" smtClean="0">
                <a:solidFill>
                  <a:schemeClr val="tx1"/>
                </a:solidFill>
              </a:rPr>
              <a:t>Refaça as contas para 400 URFM.</a:t>
            </a:r>
            <a:endParaRPr lang="pt-BR" sz="2400" dirty="0">
              <a:solidFill>
                <a:schemeClr val="tx1"/>
              </a:solidFill>
            </a:endParaRPr>
          </a:p>
        </p:txBody>
      </p:sp>
      <p:pic>
        <p:nvPicPr>
          <p:cNvPr id="6" name="Imagem 5" descr="untitled.png"/>
          <p:cNvPicPr>
            <a:picLocks noChangeAspect="1"/>
          </p:cNvPicPr>
          <p:nvPr/>
        </p:nvPicPr>
        <p:blipFill>
          <a:blip r:embed="rId2"/>
          <a:stretch>
            <a:fillRect/>
          </a:stretch>
        </p:blipFill>
        <p:spPr>
          <a:xfrm>
            <a:off x="1142976" y="357166"/>
            <a:ext cx="900111" cy="900111"/>
          </a:xfrm>
          <a:prstGeom prst="rect">
            <a:avLst/>
          </a:prstGeom>
        </p:spPr>
      </p:pic>
      <p:pic>
        <p:nvPicPr>
          <p:cNvPr id="7" name="Imagem 6" descr="untitled.png"/>
          <p:cNvPicPr>
            <a:picLocks noChangeAspect="1"/>
          </p:cNvPicPr>
          <p:nvPr/>
        </p:nvPicPr>
        <p:blipFill>
          <a:blip r:embed="rId2"/>
          <a:stretch>
            <a:fillRect/>
          </a:stretch>
        </p:blipFill>
        <p:spPr>
          <a:xfrm>
            <a:off x="7072330" y="357166"/>
            <a:ext cx="900111" cy="900111"/>
          </a:xfrm>
          <a:prstGeom prst="rect">
            <a:avLst/>
          </a:prstGeom>
        </p:spPr>
      </p:pic>
      <p:sp>
        <p:nvSpPr>
          <p:cNvPr id="9" name="Retângulo de cantos arredondados 8"/>
          <p:cNvSpPr/>
          <p:nvPr/>
        </p:nvSpPr>
        <p:spPr>
          <a:xfrm>
            <a:off x="500034" y="5214950"/>
            <a:ext cx="3643338" cy="1071570"/>
          </a:xfrm>
          <a:prstGeom prst="roundRect">
            <a:avLst/>
          </a:prstGeom>
          <a:solidFill>
            <a:srgbClr val="66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accent4">
                    <a:lumMod val="50000"/>
                  </a:schemeClr>
                </a:solidFill>
              </a:rPr>
              <a:t>Vale a pena tentar novamente!!</a:t>
            </a:r>
            <a:endParaRPr lang="pt-BR" sz="2800" b="1" dirty="0">
              <a:solidFill>
                <a:schemeClr val="accent4">
                  <a:lumMod val="50000"/>
                </a:schemeClr>
              </a:solidFill>
            </a:endParaRPr>
          </a:p>
        </p:txBody>
      </p:sp>
      <p:sp>
        <p:nvSpPr>
          <p:cNvPr id="10" name="Retângulo de cantos arredondados 9"/>
          <p:cNvSpPr/>
          <p:nvPr/>
        </p:nvSpPr>
        <p:spPr>
          <a:xfrm>
            <a:off x="5000628" y="5214950"/>
            <a:ext cx="3643338"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accent4">
                    <a:lumMod val="50000"/>
                  </a:schemeClr>
                </a:solidFill>
                <a:hlinkClick r:id="rId3" action="ppaction://hlinksldjump"/>
              </a:rPr>
              <a:t>TENTAR NOVAMENTE</a:t>
            </a:r>
            <a:endParaRPr lang="pt-BR" sz="2800" b="1" dirty="0">
              <a:solidFill>
                <a:schemeClr val="accent4">
                  <a:lumMod val="50000"/>
                </a:schemeClr>
              </a:solidFill>
            </a:endParaRPr>
          </a:p>
        </p:txBody>
      </p:sp>
    </p:spTree>
    <p:extLst>
      <p:ext uri="{BB962C8B-B14F-4D97-AF65-F5344CB8AC3E}">
        <p14:creationId xmlns:p14="http://schemas.microsoft.com/office/powerpoint/2010/main" val="31370429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b="1" dirty="0" smtClean="0">
                <a:solidFill>
                  <a:srgbClr val="FFFF00"/>
                </a:solidFill>
                <a:effectLst>
                  <a:outerShdw blurRad="38100" dist="38100" dir="2700000" algn="tl">
                    <a:srgbClr val="000000">
                      <a:alpha val="43137"/>
                    </a:srgbClr>
                  </a:outerShdw>
                </a:effectLst>
                <a:latin typeface="+mn-lt"/>
              </a:rPr>
              <a:t>Erro!! Faltou atenção!</a:t>
            </a:r>
            <a:endParaRPr lang="pt-BR" b="1" dirty="0">
              <a:solidFill>
                <a:srgbClr val="FFFF00"/>
              </a:solidFill>
              <a:effectLst>
                <a:outerShdw blurRad="38100" dist="38100" dir="2700000" algn="tl">
                  <a:srgbClr val="000000">
                    <a:alpha val="43137"/>
                  </a:srgbClr>
                </a:outerShdw>
              </a:effectLst>
              <a:latin typeface="+mn-lt"/>
            </a:endParaRPr>
          </a:p>
        </p:txBody>
      </p:sp>
      <p:sp>
        <p:nvSpPr>
          <p:cNvPr id="4" name="Retângulo de cantos arredondados 3"/>
          <p:cNvSpPr/>
          <p:nvPr/>
        </p:nvSpPr>
        <p:spPr>
          <a:xfrm>
            <a:off x="500034" y="1785926"/>
            <a:ext cx="8072494" cy="328614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pt-BR" sz="2800" dirty="0" smtClean="0">
                <a:solidFill>
                  <a:schemeClr val="tx1"/>
                </a:solidFill>
              </a:rPr>
              <a:t>Refaça as contas para 50 URFM.</a:t>
            </a:r>
            <a:endParaRPr lang="pt-BR" sz="2800" dirty="0">
              <a:solidFill>
                <a:schemeClr val="tx1"/>
              </a:solidFill>
            </a:endParaRPr>
          </a:p>
        </p:txBody>
      </p:sp>
      <p:pic>
        <p:nvPicPr>
          <p:cNvPr id="7" name="Imagem 6" descr="smile-triste.jpg"/>
          <p:cNvPicPr>
            <a:picLocks noChangeAspect="1"/>
          </p:cNvPicPr>
          <p:nvPr/>
        </p:nvPicPr>
        <p:blipFill>
          <a:blip r:embed="rId2"/>
          <a:stretch>
            <a:fillRect/>
          </a:stretch>
        </p:blipFill>
        <p:spPr>
          <a:xfrm>
            <a:off x="785786" y="357166"/>
            <a:ext cx="942975" cy="876300"/>
          </a:xfrm>
          <a:prstGeom prst="rect">
            <a:avLst/>
          </a:prstGeom>
        </p:spPr>
      </p:pic>
      <p:pic>
        <p:nvPicPr>
          <p:cNvPr id="8" name="Imagem 7" descr="smile-triste.jpg"/>
          <p:cNvPicPr>
            <a:picLocks noChangeAspect="1"/>
          </p:cNvPicPr>
          <p:nvPr/>
        </p:nvPicPr>
        <p:blipFill>
          <a:blip r:embed="rId2"/>
          <a:stretch>
            <a:fillRect/>
          </a:stretch>
        </p:blipFill>
        <p:spPr>
          <a:xfrm>
            <a:off x="7286644" y="357166"/>
            <a:ext cx="942975" cy="876300"/>
          </a:xfrm>
          <a:prstGeom prst="rect">
            <a:avLst/>
          </a:prstGeom>
        </p:spPr>
      </p:pic>
      <p:sp>
        <p:nvSpPr>
          <p:cNvPr id="9" name="Retângulo de cantos arredondados 8"/>
          <p:cNvSpPr/>
          <p:nvPr/>
        </p:nvSpPr>
        <p:spPr>
          <a:xfrm>
            <a:off x="500034" y="5214950"/>
            <a:ext cx="3643338"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rgbClr val="0000FF"/>
                </a:solidFill>
              </a:rPr>
              <a:t>Vale a pena tentar novamente!!</a:t>
            </a:r>
            <a:endParaRPr lang="pt-BR" sz="2800" b="1" dirty="0">
              <a:solidFill>
                <a:srgbClr val="0000FF"/>
              </a:solidFill>
            </a:endParaRPr>
          </a:p>
        </p:txBody>
      </p:sp>
      <p:sp>
        <p:nvSpPr>
          <p:cNvPr id="10" name="Retângulo de cantos arredondados 9"/>
          <p:cNvSpPr/>
          <p:nvPr/>
        </p:nvSpPr>
        <p:spPr>
          <a:xfrm>
            <a:off x="4857752" y="5286388"/>
            <a:ext cx="3643338"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accent4">
                    <a:lumMod val="50000"/>
                  </a:schemeClr>
                </a:solidFill>
                <a:hlinkClick r:id="rId3" action="ppaction://hlinksldjump"/>
              </a:rPr>
              <a:t>TENTAR NOVAMENTE</a:t>
            </a:r>
            <a:endParaRPr lang="pt-BR" sz="2800" b="1" dirty="0">
              <a:solidFill>
                <a:schemeClr val="accent4">
                  <a:lumMod val="50000"/>
                </a:schemeClr>
              </a:solidFill>
            </a:endParaRPr>
          </a:p>
        </p:txBody>
      </p:sp>
    </p:spTree>
    <p:extLst>
      <p:ext uri="{BB962C8B-B14F-4D97-AF65-F5344CB8AC3E}">
        <p14:creationId xmlns:p14="http://schemas.microsoft.com/office/powerpoint/2010/main" val="194866043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28596" y="357166"/>
            <a:ext cx="8229600" cy="1143000"/>
          </a:xfrm>
        </p:spPr>
        <p:txBody>
          <a:bodyPr/>
          <a:lstStyle/>
          <a:p>
            <a:r>
              <a:rPr lang="pt-BR" b="1" dirty="0" smtClean="0">
                <a:solidFill>
                  <a:schemeClr val="bg1"/>
                </a:solidFill>
                <a:effectLst>
                  <a:outerShdw blurRad="38100" dist="38100" dir="2700000" algn="tl">
                    <a:srgbClr val="000000">
                      <a:alpha val="43137"/>
                    </a:srgbClr>
                  </a:outerShdw>
                </a:effectLst>
                <a:latin typeface="+mn-lt"/>
              </a:rPr>
              <a:t>Erro detectado!</a:t>
            </a:r>
            <a:endParaRPr lang="pt-BR" b="1" dirty="0">
              <a:solidFill>
                <a:schemeClr val="bg1"/>
              </a:solidFill>
              <a:effectLst>
                <a:outerShdw blurRad="38100" dist="38100" dir="2700000" algn="tl">
                  <a:srgbClr val="000000">
                    <a:alpha val="43137"/>
                  </a:srgbClr>
                </a:outerShdw>
              </a:effectLst>
              <a:latin typeface="+mn-lt"/>
            </a:endParaRPr>
          </a:p>
        </p:txBody>
      </p:sp>
      <p:sp>
        <p:nvSpPr>
          <p:cNvPr id="4" name="Retângulo de cantos arredondados 3"/>
          <p:cNvSpPr/>
          <p:nvPr/>
        </p:nvSpPr>
        <p:spPr>
          <a:xfrm>
            <a:off x="436790" y="1988840"/>
            <a:ext cx="8358246" cy="2928958"/>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pt-BR" sz="2400" dirty="0" smtClean="0">
                <a:solidFill>
                  <a:schemeClr val="tx1"/>
                </a:solidFill>
              </a:rPr>
              <a:t>São 2 árvores! Reveja </a:t>
            </a:r>
            <a:r>
              <a:rPr lang="pt-BR" sz="2400" smtClean="0">
                <a:solidFill>
                  <a:schemeClr val="tx1"/>
                </a:solidFill>
              </a:rPr>
              <a:t>as contas!</a:t>
            </a:r>
            <a:endParaRPr lang="pt-BR" sz="2400" dirty="0">
              <a:solidFill>
                <a:schemeClr val="tx1"/>
              </a:solidFill>
            </a:endParaRPr>
          </a:p>
        </p:txBody>
      </p:sp>
      <p:sp>
        <p:nvSpPr>
          <p:cNvPr id="5" name="Retângulo de cantos arredondados 4"/>
          <p:cNvSpPr/>
          <p:nvPr/>
        </p:nvSpPr>
        <p:spPr>
          <a:xfrm>
            <a:off x="500034" y="5286388"/>
            <a:ext cx="3643338" cy="10715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chemeClr val="accent4">
                    <a:lumMod val="50000"/>
                  </a:schemeClr>
                </a:solidFill>
              </a:rPr>
              <a:t>Concentre-se mais!</a:t>
            </a:r>
            <a:endParaRPr lang="pt-BR" sz="2800" b="1" dirty="0">
              <a:solidFill>
                <a:schemeClr val="accent4">
                  <a:lumMod val="50000"/>
                </a:schemeClr>
              </a:solidFill>
            </a:endParaRPr>
          </a:p>
        </p:txBody>
      </p:sp>
      <p:sp>
        <p:nvSpPr>
          <p:cNvPr id="6" name="Retângulo de cantos arredondados 5"/>
          <p:cNvSpPr/>
          <p:nvPr/>
        </p:nvSpPr>
        <p:spPr>
          <a:xfrm>
            <a:off x="4786314" y="5286388"/>
            <a:ext cx="3857652" cy="107157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smtClean="0">
                <a:solidFill>
                  <a:srgbClr val="FFFF00"/>
                </a:solidFill>
                <a:hlinkClick r:id="rId2" action="ppaction://hlinksldjump"/>
              </a:rPr>
              <a:t>TENTAR NOVAMENTE</a:t>
            </a:r>
            <a:endParaRPr lang="pt-BR" sz="2800" b="1" dirty="0">
              <a:solidFill>
                <a:srgbClr val="FFFF00"/>
              </a:solidFill>
            </a:endParaRPr>
          </a:p>
        </p:txBody>
      </p:sp>
      <p:pic>
        <p:nvPicPr>
          <p:cNvPr id="7" name="Imagem 6" descr="triste.png"/>
          <p:cNvPicPr>
            <a:picLocks noChangeAspect="1"/>
          </p:cNvPicPr>
          <p:nvPr/>
        </p:nvPicPr>
        <p:blipFill>
          <a:blip r:embed="rId3"/>
          <a:stretch>
            <a:fillRect/>
          </a:stretch>
        </p:blipFill>
        <p:spPr>
          <a:xfrm>
            <a:off x="857224" y="428604"/>
            <a:ext cx="966790" cy="966790"/>
          </a:xfrm>
          <a:prstGeom prst="rect">
            <a:avLst/>
          </a:prstGeom>
        </p:spPr>
      </p:pic>
      <p:pic>
        <p:nvPicPr>
          <p:cNvPr id="8" name="Imagem 7" descr="triste.png"/>
          <p:cNvPicPr>
            <a:picLocks noChangeAspect="1"/>
          </p:cNvPicPr>
          <p:nvPr/>
        </p:nvPicPr>
        <p:blipFill>
          <a:blip r:embed="rId3"/>
          <a:stretch>
            <a:fillRect/>
          </a:stretch>
        </p:blipFill>
        <p:spPr>
          <a:xfrm>
            <a:off x="7143768" y="357166"/>
            <a:ext cx="966790" cy="966790"/>
          </a:xfrm>
          <a:prstGeom prst="rect">
            <a:avLst/>
          </a:prstGeom>
        </p:spPr>
      </p:pic>
    </p:spTree>
    <p:extLst>
      <p:ext uri="{BB962C8B-B14F-4D97-AF65-F5344CB8AC3E}">
        <p14:creationId xmlns:p14="http://schemas.microsoft.com/office/powerpoint/2010/main" val="134197627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11560" y="357167"/>
            <a:ext cx="7920880" cy="3786214"/>
          </a:xfrm>
        </p:spPr>
        <p:txBody>
          <a:bodyPr/>
          <a:lstStyle/>
          <a:p>
            <a:pPr algn="ctr">
              <a:buNone/>
            </a:pPr>
            <a:r>
              <a:rPr lang="pt-BR" dirty="0" smtClean="0"/>
              <a:t>	</a:t>
            </a:r>
            <a:r>
              <a:rPr lang="pt-BR" sz="3600" b="1" dirty="0" smtClean="0"/>
              <a:t>PARABÉNS!! VOCÊ GANHOU E CONSEGUIU CHEGAR ATÉ O FINAL DO JOGO!</a:t>
            </a:r>
          </a:p>
          <a:p>
            <a:pPr algn="just"/>
            <a:r>
              <a:rPr lang="pt-BR" sz="2400" dirty="0" smtClean="0"/>
              <a:t>Continue estudando e conhecendo mais sobre os assuntos abordados neste jogo!</a:t>
            </a:r>
          </a:p>
          <a:p>
            <a:pPr algn="just"/>
            <a:r>
              <a:rPr lang="pt-BR" sz="2400" dirty="0" smtClean="0"/>
              <a:t>Seja responsável com o meio ambiente. Adote atitudes corretas e práticas sustentáveis!</a:t>
            </a:r>
          </a:p>
        </p:txBody>
      </p:sp>
      <p:sp>
        <p:nvSpPr>
          <p:cNvPr id="6" name="Retângulo de cantos arredondados 5"/>
          <p:cNvSpPr/>
          <p:nvPr/>
        </p:nvSpPr>
        <p:spPr>
          <a:xfrm>
            <a:off x="2821769" y="5412912"/>
            <a:ext cx="3500462" cy="500066"/>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dirty="0" smtClean="0">
                <a:hlinkClick r:id="rId2" action="ppaction://hlinksldjump"/>
              </a:rPr>
              <a:t>VOLTAR AO INÍCIO</a:t>
            </a:r>
            <a:endParaRPr lang="pt-BR" sz="2400" b="1" dirty="0"/>
          </a:p>
        </p:txBody>
      </p:sp>
      <p:sp>
        <p:nvSpPr>
          <p:cNvPr id="7" name="CaixaDeTexto 6"/>
          <p:cNvSpPr txBox="1"/>
          <p:nvPr/>
        </p:nvSpPr>
        <p:spPr>
          <a:xfrm>
            <a:off x="0" y="6000768"/>
            <a:ext cx="9144000" cy="369332"/>
          </a:xfrm>
          <a:prstGeom prst="rect">
            <a:avLst/>
          </a:prstGeom>
          <a:noFill/>
        </p:spPr>
        <p:txBody>
          <a:bodyPr wrap="square" rtlCol="0">
            <a:spAutoFit/>
          </a:bodyPr>
          <a:lstStyle/>
          <a:p>
            <a:pPr algn="ctr"/>
            <a:endParaRPr lang="pt-BR" b="1" dirty="0">
              <a:solidFill>
                <a:schemeClr val="bg1"/>
              </a:solidFill>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404664"/>
            <a:ext cx="8064896" cy="605646"/>
          </a:xfrm>
        </p:spPr>
        <p:txBody>
          <a:bodyPr>
            <a:normAutofit fontScale="90000"/>
          </a:bodyPr>
          <a:lstStyle/>
          <a:p>
            <a:r>
              <a:rPr lang="pt-BR" sz="3600" b="1" dirty="0" smtClean="0">
                <a:latin typeface="+mn-lt"/>
              </a:rPr>
              <a:t>Manual aos professores: Sugestões para trabalhar em cada questão:</a:t>
            </a:r>
            <a:endParaRPr lang="pt-BR" sz="3600" b="1" dirty="0">
              <a:latin typeface="+mn-lt"/>
            </a:endParaRPr>
          </a:p>
        </p:txBody>
      </p:sp>
      <p:sp>
        <p:nvSpPr>
          <p:cNvPr id="3" name="Espaço Reservado para Conteúdo 2"/>
          <p:cNvSpPr>
            <a:spLocks noGrp="1"/>
          </p:cNvSpPr>
          <p:nvPr>
            <p:ph idx="1"/>
          </p:nvPr>
        </p:nvSpPr>
        <p:spPr>
          <a:xfrm>
            <a:off x="539552" y="871309"/>
            <a:ext cx="8229600" cy="5429288"/>
          </a:xfrm>
        </p:spPr>
        <p:txBody>
          <a:bodyPr>
            <a:normAutofit/>
          </a:bodyPr>
          <a:lstStyle/>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p:cNvSpPr/>
          <p:nvPr/>
        </p:nvSpPr>
        <p:spPr>
          <a:xfrm>
            <a:off x="2357422" y="6072206"/>
            <a:ext cx="4429156" cy="5714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SEGUIR EM FRENTE</a:t>
            </a:r>
            <a:endParaRPr lang="pt-BR" sz="2400" dirty="0"/>
          </a:p>
        </p:txBody>
      </p:sp>
      <p:sp>
        <p:nvSpPr>
          <p:cNvPr id="7" name="CaixaDeTexto 6"/>
          <p:cNvSpPr txBox="1"/>
          <p:nvPr/>
        </p:nvSpPr>
        <p:spPr>
          <a:xfrm>
            <a:off x="539552" y="1340768"/>
            <a:ext cx="8229600" cy="4555093"/>
          </a:xfrm>
          <a:prstGeom prst="rect">
            <a:avLst/>
          </a:prstGeom>
          <a:noFill/>
        </p:spPr>
        <p:txBody>
          <a:bodyPr wrap="square" rtlCol="0">
            <a:spAutoFit/>
          </a:bodyPr>
          <a:lstStyle/>
          <a:p>
            <a:pPr algn="just"/>
            <a:r>
              <a:rPr lang="pt-BR" sz="2400" dirty="0" smtClean="0"/>
              <a:t>Questão 01</a:t>
            </a:r>
          </a:p>
          <a:p>
            <a:pPr algn="just"/>
            <a:endParaRPr lang="pt-BR" sz="2400" dirty="0" smtClean="0"/>
          </a:p>
          <a:p>
            <a:pPr lvl="0" algn="just">
              <a:buFont typeface="Arial" panose="020B0604020202020204" pitchFamily="34" charset="0"/>
              <a:buChar char="•"/>
            </a:pPr>
            <a:r>
              <a:rPr lang="pt-BR" sz="2400" dirty="0">
                <a:solidFill>
                  <a:prstClr val="black"/>
                </a:solidFill>
              </a:rPr>
              <a:t>Fazer um levantamento dos lotes não construídos nos bairros próximo a escola, se há despejo de lixo neles;</a:t>
            </a:r>
          </a:p>
          <a:p>
            <a:pPr lvl="0" algn="just"/>
            <a:endParaRPr lang="pt-BR" sz="1200" dirty="0">
              <a:solidFill>
                <a:prstClr val="black"/>
              </a:solidFill>
            </a:endParaRPr>
          </a:p>
          <a:p>
            <a:pPr lvl="0" algn="just">
              <a:buFont typeface="Arial" panose="020B0604020202020204" pitchFamily="34" charset="0"/>
              <a:buChar char="•"/>
            </a:pPr>
            <a:r>
              <a:rPr lang="pt-BR" sz="2400" dirty="0">
                <a:solidFill>
                  <a:prstClr val="black"/>
                </a:solidFill>
              </a:rPr>
              <a:t> Confeccionar cartazes de conscientização e divulgar;</a:t>
            </a:r>
          </a:p>
          <a:p>
            <a:pPr lvl="0" algn="just">
              <a:buFont typeface="Arial" panose="020B0604020202020204" pitchFamily="34" charset="0"/>
              <a:buChar char="•"/>
            </a:pPr>
            <a:endParaRPr lang="pt-BR" sz="1200" dirty="0">
              <a:solidFill>
                <a:prstClr val="black"/>
              </a:solidFill>
            </a:endParaRPr>
          </a:p>
          <a:p>
            <a:pPr lvl="0" algn="just">
              <a:buFont typeface="Arial" panose="020B0604020202020204" pitchFamily="34" charset="0"/>
              <a:buChar char="•"/>
            </a:pPr>
            <a:r>
              <a:rPr lang="pt-BR" sz="2400" dirty="0">
                <a:solidFill>
                  <a:prstClr val="black"/>
                </a:solidFill>
              </a:rPr>
              <a:t> Pesquisar as principais doenças e suas consequências sobre o acúmulo de lixo em locais urbanos;</a:t>
            </a:r>
          </a:p>
          <a:p>
            <a:pPr lvl="0" algn="just">
              <a:buFont typeface="Arial" panose="020B0604020202020204" pitchFamily="34" charset="0"/>
              <a:buChar char="•"/>
            </a:pPr>
            <a:endParaRPr lang="pt-BR" sz="1200" dirty="0">
              <a:solidFill>
                <a:prstClr val="black"/>
              </a:solidFill>
            </a:endParaRPr>
          </a:p>
          <a:p>
            <a:pPr lvl="0" algn="just">
              <a:buFont typeface="Arial" panose="020B0604020202020204" pitchFamily="34" charset="0"/>
              <a:buChar char="•"/>
            </a:pPr>
            <a:r>
              <a:rPr lang="pt-BR" sz="2400" dirty="0">
                <a:solidFill>
                  <a:prstClr val="black"/>
                </a:solidFill>
              </a:rPr>
              <a:t> Fazer uma pesquisa nas farmácias do bairro da escola, quais são os medicamentos mais vendidos e analisar com algum problema ambiental</a:t>
            </a:r>
            <a:r>
              <a:rPr lang="pt-BR" sz="2400" dirty="0" smtClean="0">
                <a:solidFill>
                  <a:prstClr val="black"/>
                </a:solidFill>
              </a:rPr>
              <a:t>;</a:t>
            </a:r>
            <a:endParaRPr lang="pt-BR" sz="2400" dirty="0" smtClean="0"/>
          </a:p>
          <a:p>
            <a:pPr>
              <a:buFont typeface="Arial" panose="020B0604020202020204" pitchFamily="34" charset="0"/>
              <a:buChar char="•"/>
            </a:pPr>
            <a:endParaRPr lang="pt-BR" sz="1400" dirty="0" smtClean="0"/>
          </a:p>
        </p:txBody>
      </p:sp>
    </p:spTree>
    <p:extLst>
      <p:ext uri="{BB962C8B-B14F-4D97-AF65-F5344CB8AC3E}">
        <p14:creationId xmlns:p14="http://schemas.microsoft.com/office/powerpoint/2010/main" val="44867629"/>
      </p:ext>
    </p:extLst>
  </p:cSld>
  <p:clrMapOvr>
    <a:masterClrMapping/>
  </p:clrMapOvr>
  <p:transition advClick="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404664"/>
            <a:ext cx="8064896" cy="605646"/>
          </a:xfrm>
        </p:spPr>
        <p:txBody>
          <a:bodyPr>
            <a:normAutofit fontScale="90000"/>
          </a:bodyPr>
          <a:lstStyle/>
          <a:p>
            <a:r>
              <a:rPr lang="pt-BR" sz="3600" b="1" dirty="0" smtClean="0">
                <a:latin typeface="+mn-lt"/>
              </a:rPr>
              <a:t>Manual aos professores: Sugestões para trabalhar em cada questão:</a:t>
            </a:r>
            <a:endParaRPr lang="pt-BR" sz="3600" b="1" dirty="0">
              <a:latin typeface="+mn-lt"/>
            </a:endParaRPr>
          </a:p>
        </p:txBody>
      </p:sp>
      <p:sp>
        <p:nvSpPr>
          <p:cNvPr id="3" name="Espaço Reservado para Conteúdo 2"/>
          <p:cNvSpPr>
            <a:spLocks noGrp="1"/>
          </p:cNvSpPr>
          <p:nvPr>
            <p:ph idx="1"/>
          </p:nvPr>
        </p:nvSpPr>
        <p:spPr>
          <a:xfrm>
            <a:off x="539552" y="871309"/>
            <a:ext cx="8229600" cy="5429288"/>
          </a:xfrm>
        </p:spPr>
        <p:txBody>
          <a:bodyPr>
            <a:normAutofit/>
          </a:bodyPr>
          <a:lstStyle/>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p:cNvSpPr/>
          <p:nvPr/>
        </p:nvSpPr>
        <p:spPr>
          <a:xfrm>
            <a:off x="2357422" y="6072206"/>
            <a:ext cx="4429156" cy="5714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SEGUIR EM FRENTE</a:t>
            </a:r>
            <a:endParaRPr lang="pt-BR" sz="2400" dirty="0"/>
          </a:p>
        </p:txBody>
      </p:sp>
      <p:sp>
        <p:nvSpPr>
          <p:cNvPr id="7" name="CaixaDeTexto 6"/>
          <p:cNvSpPr txBox="1"/>
          <p:nvPr/>
        </p:nvSpPr>
        <p:spPr>
          <a:xfrm>
            <a:off x="539552" y="1340768"/>
            <a:ext cx="8229600" cy="4185761"/>
          </a:xfrm>
          <a:prstGeom prst="rect">
            <a:avLst/>
          </a:prstGeom>
          <a:noFill/>
        </p:spPr>
        <p:txBody>
          <a:bodyPr wrap="square" rtlCol="0">
            <a:spAutoFit/>
          </a:bodyPr>
          <a:lstStyle/>
          <a:p>
            <a:pPr algn="just"/>
            <a:r>
              <a:rPr lang="pt-BR" sz="2400" dirty="0" smtClean="0"/>
              <a:t>Questão 01</a:t>
            </a:r>
          </a:p>
          <a:p>
            <a:pPr algn="just"/>
            <a:endParaRPr lang="pt-BR" sz="2400" dirty="0" smtClean="0"/>
          </a:p>
          <a:p>
            <a:pPr lvl="0" algn="just">
              <a:buFont typeface="Arial" panose="020B0604020202020204" pitchFamily="34" charset="0"/>
              <a:buChar char="•"/>
            </a:pPr>
            <a:r>
              <a:rPr lang="pt-BR" sz="2400" dirty="0">
                <a:solidFill>
                  <a:prstClr val="black"/>
                </a:solidFill>
              </a:rPr>
              <a:t>Programar uma visita ao “lixão” do município;</a:t>
            </a:r>
          </a:p>
          <a:p>
            <a:pPr marL="457200" lvl="0" indent="-457200" algn="just">
              <a:buFont typeface="Arial" panose="020B0604020202020204" pitchFamily="34" charset="0"/>
              <a:buChar char="•"/>
            </a:pPr>
            <a:endParaRPr lang="pt-BR" sz="1200" dirty="0">
              <a:solidFill>
                <a:prstClr val="black"/>
              </a:solidFill>
            </a:endParaRPr>
          </a:p>
          <a:p>
            <a:pPr lvl="0" algn="just">
              <a:buFont typeface="Arial" panose="020B0604020202020204" pitchFamily="34" charset="0"/>
              <a:buChar char="•"/>
            </a:pPr>
            <a:r>
              <a:rPr lang="pt-BR" sz="2400" dirty="0">
                <a:solidFill>
                  <a:prstClr val="black"/>
                </a:solidFill>
              </a:rPr>
              <a:t> Em sala de aula, recolher (colocar em uma caixa grande), todo o lixo produzido pela sala  durante a semana, pesar e fazer cálculos de quanto se gastará, em 1 mês, 1 ano,...;</a:t>
            </a:r>
          </a:p>
          <a:p>
            <a:pPr algn="just"/>
            <a:endParaRPr lang="pt-BR" sz="2400" dirty="0" smtClean="0"/>
          </a:p>
          <a:p>
            <a:pPr algn="just"/>
            <a:endParaRPr lang="pt-BR" sz="2400" dirty="0" smtClean="0"/>
          </a:p>
          <a:p>
            <a:pPr algn="just"/>
            <a:endParaRPr lang="pt-BR" sz="2400" dirty="0" smtClean="0"/>
          </a:p>
          <a:p>
            <a:pPr>
              <a:buFont typeface="Arial" panose="020B0604020202020204" pitchFamily="34" charset="0"/>
              <a:buChar char="•"/>
            </a:pPr>
            <a:endParaRPr lang="pt-BR" sz="1400" dirty="0" smtClean="0"/>
          </a:p>
          <a:p>
            <a:pPr>
              <a:buFont typeface="Arial" panose="020B0604020202020204" pitchFamily="34" charset="0"/>
              <a:buChar char="•"/>
            </a:pPr>
            <a:endParaRPr lang="pt-BR" sz="2400" dirty="0"/>
          </a:p>
        </p:txBody>
      </p:sp>
    </p:spTree>
    <p:extLst>
      <p:ext uri="{BB962C8B-B14F-4D97-AF65-F5344CB8AC3E}">
        <p14:creationId xmlns:p14="http://schemas.microsoft.com/office/powerpoint/2010/main" val="4126098363"/>
      </p:ext>
    </p:extLst>
  </p:cSld>
  <p:clrMapOvr>
    <a:masterClrMapping/>
  </p:clrMapOvr>
  <p:transition advClick="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404664"/>
            <a:ext cx="8064896" cy="605646"/>
          </a:xfrm>
        </p:spPr>
        <p:txBody>
          <a:bodyPr>
            <a:normAutofit fontScale="90000"/>
          </a:bodyPr>
          <a:lstStyle/>
          <a:p>
            <a:r>
              <a:rPr lang="pt-BR" sz="3600" b="1" dirty="0" smtClean="0">
                <a:latin typeface="+mn-lt"/>
              </a:rPr>
              <a:t>Manual aos professores: Sugestões para trabalhar em cada questão:</a:t>
            </a:r>
            <a:endParaRPr lang="pt-BR" sz="3600" b="1" dirty="0">
              <a:latin typeface="+mn-lt"/>
            </a:endParaRPr>
          </a:p>
        </p:txBody>
      </p:sp>
      <p:sp>
        <p:nvSpPr>
          <p:cNvPr id="3" name="Espaço Reservado para Conteúdo 2"/>
          <p:cNvSpPr>
            <a:spLocks noGrp="1"/>
          </p:cNvSpPr>
          <p:nvPr>
            <p:ph idx="1"/>
          </p:nvPr>
        </p:nvSpPr>
        <p:spPr>
          <a:xfrm>
            <a:off x="539552" y="871309"/>
            <a:ext cx="8229600" cy="5429288"/>
          </a:xfrm>
        </p:spPr>
        <p:txBody>
          <a:bodyPr>
            <a:normAutofit/>
          </a:bodyPr>
          <a:lstStyle/>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p:cNvSpPr/>
          <p:nvPr/>
        </p:nvSpPr>
        <p:spPr>
          <a:xfrm>
            <a:off x="2357422" y="6072206"/>
            <a:ext cx="4429156" cy="5714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SEGUIR EM FRENTE</a:t>
            </a:r>
            <a:endParaRPr lang="pt-BR" sz="2400" dirty="0"/>
          </a:p>
        </p:txBody>
      </p:sp>
      <p:sp>
        <p:nvSpPr>
          <p:cNvPr id="7" name="CaixaDeTexto 6"/>
          <p:cNvSpPr txBox="1"/>
          <p:nvPr/>
        </p:nvSpPr>
        <p:spPr>
          <a:xfrm>
            <a:off x="539552" y="1340768"/>
            <a:ext cx="7920880" cy="4801314"/>
          </a:xfrm>
          <a:prstGeom prst="rect">
            <a:avLst/>
          </a:prstGeom>
          <a:noFill/>
        </p:spPr>
        <p:txBody>
          <a:bodyPr wrap="square" rtlCol="0">
            <a:spAutoFit/>
          </a:bodyPr>
          <a:lstStyle/>
          <a:p>
            <a:pPr algn="just"/>
            <a:r>
              <a:rPr lang="pt-BR" sz="2400" dirty="0" smtClean="0"/>
              <a:t>Questão 02</a:t>
            </a:r>
          </a:p>
          <a:p>
            <a:pPr algn="just"/>
            <a:endParaRPr lang="pt-BR" sz="2400" dirty="0"/>
          </a:p>
          <a:p>
            <a:pPr lvl="0" algn="just">
              <a:buFont typeface="Arial" panose="020B0604020202020204" pitchFamily="34" charset="0"/>
              <a:buChar char="•"/>
            </a:pPr>
            <a:r>
              <a:rPr lang="pt-BR" sz="2400" dirty="0">
                <a:solidFill>
                  <a:prstClr val="black"/>
                </a:solidFill>
              </a:rPr>
              <a:t>Propor a seguinte pergunta aos alunos:</a:t>
            </a:r>
          </a:p>
          <a:p>
            <a:pPr lvl="0" algn="just"/>
            <a:r>
              <a:rPr lang="pt-BR" sz="2400" dirty="0">
                <a:solidFill>
                  <a:prstClr val="black"/>
                </a:solidFill>
              </a:rPr>
              <a:t>Quantos litros de água uma torneira gotejando gasta em uma 1 hora? 1 dia? 1 mês?</a:t>
            </a:r>
          </a:p>
          <a:p>
            <a:pPr lvl="0"/>
            <a:endParaRPr lang="pt-BR" sz="1200" dirty="0">
              <a:solidFill>
                <a:prstClr val="black"/>
              </a:solidFill>
            </a:endParaRPr>
          </a:p>
          <a:p>
            <a:pPr lvl="0" algn="just">
              <a:buFont typeface="Arial" panose="020B0604020202020204" pitchFamily="34" charset="0"/>
              <a:buChar char="•"/>
            </a:pPr>
            <a:r>
              <a:rPr lang="pt-BR" sz="2800" dirty="0">
                <a:solidFill>
                  <a:prstClr val="black"/>
                </a:solidFill>
              </a:rPr>
              <a:t> </a:t>
            </a:r>
            <a:r>
              <a:rPr lang="pt-BR" sz="2400" dirty="0">
                <a:solidFill>
                  <a:prstClr val="black"/>
                </a:solidFill>
              </a:rPr>
              <a:t>Propor aos alunos para marcar seu tempo que é gasto no banho. Montar tabelas, gráficos, calcular médias, mediana e moda;</a:t>
            </a:r>
          </a:p>
          <a:p>
            <a:pPr lvl="0">
              <a:buFont typeface="Arial" panose="020B0604020202020204" pitchFamily="34" charset="0"/>
              <a:buChar char="•"/>
            </a:pPr>
            <a:endParaRPr lang="pt-BR" sz="1200" dirty="0">
              <a:solidFill>
                <a:prstClr val="black"/>
              </a:solidFill>
            </a:endParaRPr>
          </a:p>
          <a:p>
            <a:pPr lvl="0" algn="just">
              <a:buFont typeface="Arial" panose="020B0604020202020204" pitchFamily="34" charset="0"/>
              <a:buChar char="•"/>
            </a:pPr>
            <a:r>
              <a:rPr lang="pt-BR" sz="2400" dirty="0">
                <a:solidFill>
                  <a:prstClr val="black"/>
                </a:solidFill>
              </a:rPr>
              <a:t>Propor uma pesquisa para identificar músicas, poesias, lendas e outras representações artísticas  locais inspiradas na água ou que fale sobre ela;</a:t>
            </a:r>
          </a:p>
          <a:p>
            <a:endParaRPr lang="pt-BR" sz="1400" dirty="0"/>
          </a:p>
        </p:txBody>
      </p:sp>
    </p:spTree>
    <p:extLst>
      <p:ext uri="{BB962C8B-B14F-4D97-AF65-F5344CB8AC3E}">
        <p14:creationId xmlns:p14="http://schemas.microsoft.com/office/powerpoint/2010/main" val="2624156421"/>
      </p:ext>
    </p:extLst>
  </p:cSld>
  <p:clrMapOvr>
    <a:masterClrMapping/>
  </p:clrMapOvr>
  <p:transition advClick="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404664"/>
            <a:ext cx="8064896" cy="605646"/>
          </a:xfrm>
        </p:spPr>
        <p:txBody>
          <a:bodyPr>
            <a:normAutofit fontScale="90000"/>
          </a:bodyPr>
          <a:lstStyle/>
          <a:p>
            <a:r>
              <a:rPr lang="pt-BR" sz="3600" b="1" dirty="0" smtClean="0">
                <a:latin typeface="+mn-lt"/>
              </a:rPr>
              <a:t>Manual aos professores: Sugestões para trabalhar em cada questão:</a:t>
            </a:r>
            <a:endParaRPr lang="pt-BR" sz="3600" b="1" dirty="0">
              <a:latin typeface="+mn-lt"/>
            </a:endParaRPr>
          </a:p>
        </p:txBody>
      </p:sp>
      <p:sp>
        <p:nvSpPr>
          <p:cNvPr id="3" name="Espaço Reservado para Conteúdo 2"/>
          <p:cNvSpPr>
            <a:spLocks noGrp="1"/>
          </p:cNvSpPr>
          <p:nvPr>
            <p:ph idx="1"/>
          </p:nvPr>
        </p:nvSpPr>
        <p:spPr>
          <a:xfrm>
            <a:off x="539552" y="871309"/>
            <a:ext cx="8229600" cy="5429288"/>
          </a:xfrm>
        </p:spPr>
        <p:txBody>
          <a:bodyPr>
            <a:normAutofit/>
          </a:bodyPr>
          <a:lstStyle/>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p:cNvSpPr/>
          <p:nvPr/>
        </p:nvSpPr>
        <p:spPr>
          <a:xfrm>
            <a:off x="2357422" y="6072206"/>
            <a:ext cx="4429156" cy="5714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SEGUIR EM FRENTE</a:t>
            </a:r>
            <a:endParaRPr lang="pt-BR" sz="2400" dirty="0"/>
          </a:p>
        </p:txBody>
      </p:sp>
      <p:sp>
        <p:nvSpPr>
          <p:cNvPr id="7" name="CaixaDeTexto 6"/>
          <p:cNvSpPr txBox="1"/>
          <p:nvPr/>
        </p:nvSpPr>
        <p:spPr>
          <a:xfrm>
            <a:off x="539552" y="1340768"/>
            <a:ext cx="7920880" cy="2708434"/>
          </a:xfrm>
          <a:prstGeom prst="rect">
            <a:avLst/>
          </a:prstGeom>
          <a:noFill/>
        </p:spPr>
        <p:txBody>
          <a:bodyPr wrap="square" rtlCol="0">
            <a:spAutoFit/>
          </a:bodyPr>
          <a:lstStyle/>
          <a:p>
            <a:pPr algn="just"/>
            <a:r>
              <a:rPr lang="pt-BR" sz="2400" dirty="0" smtClean="0"/>
              <a:t>Questão 02</a:t>
            </a:r>
          </a:p>
          <a:p>
            <a:pPr algn="just"/>
            <a:endParaRPr lang="pt-BR" sz="2400" dirty="0"/>
          </a:p>
          <a:p>
            <a:pPr algn="just">
              <a:buFont typeface="Arial" panose="020B0604020202020204" pitchFamily="34" charset="0"/>
              <a:buChar char="•"/>
            </a:pPr>
            <a:r>
              <a:rPr lang="pt-BR" sz="2400" dirty="0"/>
              <a:t>Pesquisar e propor aos alunos uma produção de sabão caseiro feito a partir do óleo não utilizado em casa;</a:t>
            </a:r>
          </a:p>
          <a:p>
            <a:pPr>
              <a:buFont typeface="Arial" panose="020B0604020202020204" pitchFamily="34" charset="0"/>
              <a:buChar char="•"/>
            </a:pPr>
            <a:endParaRPr lang="pt-BR" sz="1200" dirty="0"/>
          </a:p>
          <a:p>
            <a:pPr algn="just">
              <a:buFont typeface="Arial" panose="020B0604020202020204" pitchFamily="34" charset="0"/>
              <a:buChar char="•"/>
            </a:pPr>
            <a:r>
              <a:rPr lang="pt-BR" sz="2400" dirty="0"/>
              <a:t> Trazer texto para debater os conflitos da água ao redor do mundo;</a:t>
            </a:r>
          </a:p>
          <a:p>
            <a:endParaRPr lang="pt-BR" sz="1400" dirty="0"/>
          </a:p>
        </p:txBody>
      </p:sp>
    </p:spTree>
    <p:extLst>
      <p:ext uri="{BB962C8B-B14F-4D97-AF65-F5344CB8AC3E}">
        <p14:creationId xmlns:p14="http://schemas.microsoft.com/office/powerpoint/2010/main" val="1941268609"/>
      </p:ext>
    </p:extLst>
  </p:cSld>
  <p:clrMapOvr>
    <a:masterClrMapping/>
  </p:clrMapOvr>
  <p:transition advClick="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404664"/>
            <a:ext cx="8064896" cy="605646"/>
          </a:xfrm>
        </p:spPr>
        <p:txBody>
          <a:bodyPr>
            <a:normAutofit fontScale="90000"/>
          </a:bodyPr>
          <a:lstStyle/>
          <a:p>
            <a:r>
              <a:rPr lang="pt-BR" sz="3600" b="1" dirty="0" smtClean="0">
                <a:latin typeface="+mn-lt"/>
              </a:rPr>
              <a:t>Manual aos professores: Sugestões para trabalhar em cada questão:</a:t>
            </a:r>
            <a:endParaRPr lang="pt-BR" sz="3600" b="1" dirty="0">
              <a:latin typeface="+mn-lt"/>
            </a:endParaRPr>
          </a:p>
        </p:txBody>
      </p:sp>
      <p:sp>
        <p:nvSpPr>
          <p:cNvPr id="3" name="Espaço Reservado para Conteúdo 2"/>
          <p:cNvSpPr>
            <a:spLocks noGrp="1"/>
          </p:cNvSpPr>
          <p:nvPr>
            <p:ph idx="1"/>
          </p:nvPr>
        </p:nvSpPr>
        <p:spPr>
          <a:xfrm>
            <a:off x="539552" y="871309"/>
            <a:ext cx="8229600" cy="5429288"/>
          </a:xfrm>
        </p:spPr>
        <p:txBody>
          <a:bodyPr>
            <a:normAutofit/>
          </a:bodyPr>
          <a:lstStyle/>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p:cNvSpPr/>
          <p:nvPr/>
        </p:nvSpPr>
        <p:spPr>
          <a:xfrm>
            <a:off x="2357422" y="6072206"/>
            <a:ext cx="4429156" cy="5714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SEGUIR EM FRENTE</a:t>
            </a:r>
            <a:endParaRPr lang="pt-BR" sz="2400" dirty="0"/>
          </a:p>
        </p:txBody>
      </p:sp>
      <p:sp>
        <p:nvSpPr>
          <p:cNvPr id="6" name="CaixaDeTexto 5"/>
          <p:cNvSpPr txBox="1"/>
          <p:nvPr/>
        </p:nvSpPr>
        <p:spPr>
          <a:xfrm>
            <a:off x="539552" y="1328569"/>
            <a:ext cx="7920880" cy="4508927"/>
          </a:xfrm>
          <a:prstGeom prst="rect">
            <a:avLst/>
          </a:prstGeom>
          <a:noFill/>
        </p:spPr>
        <p:txBody>
          <a:bodyPr wrap="square" rtlCol="0">
            <a:spAutoFit/>
          </a:bodyPr>
          <a:lstStyle/>
          <a:p>
            <a:pPr algn="just"/>
            <a:r>
              <a:rPr lang="pt-BR" sz="2400" dirty="0" smtClean="0"/>
              <a:t>Questão 03</a:t>
            </a:r>
          </a:p>
          <a:p>
            <a:pPr algn="just"/>
            <a:endParaRPr lang="pt-BR" sz="2400" dirty="0" smtClean="0"/>
          </a:p>
          <a:p>
            <a:pPr algn="just">
              <a:buFont typeface="Arial" panose="020B0604020202020204" pitchFamily="34" charset="0"/>
              <a:buChar char="•"/>
            </a:pPr>
            <a:r>
              <a:rPr lang="pt-BR" sz="2400" dirty="0" smtClean="0"/>
              <a:t>Trabalhar </a:t>
            </a:r>
            <a:r>
              <a:rPr lang="pt-BR" sz="2400" dirty="0"/>
              <a:t>a diferença entre  consumo e consumismo</a:t>
            </a:r>
            <a:r>
              <a:rPr lang="pt-BR" sz="2400" dirty="0" smtClean="0"/>
              <a:t>;</a:t>
            </a:r>
          </a:p>
          <a:p>
            <a:pPr algn="just">
              <a:buFont typeface="Arial" panose="020B0604020202020204" pitchFamily="34" charset="0"/>
              <a:buChar char="•"/>
            </a:pPr>
            <a:endParaRPr lang="pt-BR" sz="1100" dirty="0" smtClean="0"/>
          </a:p>
          <a:p>
            <a:pPr lvl="0" algn="just">
              <a:buFont typeface="Arial" panose="020B0604020202020204" pitchFamily="34" charset="0"/>
              <a:buChar char="•"/>
            </a:pPr>
            <a:r>
              <a:rPr lang="pt-BR" sz="2400" dirty="0">
                <a:solidFill>
                  <a:prstClr val="black"/>
                </a:solidFill>
              </a:rPr>
              <a:t>Trabalhar com os alunos o Dia da sobrecarga da Terra? É um marco anual, calculado pela Global Footprint Network(GFN), uma organização de pesquisa internacional, que indica quando o consumo humano ultrapassa a capacidade de renovação dos recursos naturais</a:t>
            </a:r>
            <a:r>
              <a:rPr lang="pt-BR" sz="2400" dirty="0" smtClean="0">
                <a:solidFill>
                  <a:prstClr val="black"/>
                </a:solidFill>
              </a:rPr>
              <a:t>;</a:t>
            </a:r>
          </a:p>
          <a:p>
            <a:pPr lvl="0" algn="just">
              <a:buFont typeface="Arial" panose="020B0604020202020204" pitchFamily="34" charset="0"/>
              <a:buChar char="•"/>
            </a:pPr>
            <a:endParaRPr lang="pt-BR" sz="1200" dirty="0">
              <a:solidFill>
                <a:prstClr val="black"/>
              </a:solidFill>
            </a:endParaRPr>
          </a:p>
          <a:p>
            <a:pPr lvl="0" algn="just">
              <a:buFont typeface="Arial" panose="020B0604020202020204" pitchFamily="34" charset="0"/>
              <a:buChar char="•"/>
            </a:pPr>
            <a:r>
              <a:rPr lang="pt-BR" sz="2400" dirty="0">
                <a:solidFill>
                  <a:prstClr val="black"/>
                </a:solidFill>
              </a:rPr>
              <a:t>Assistir o filme com os alunos: Minimalism: A documentary about the import things (Minimalismo: Um documentário  sobre as coisas importantes). (Disponível no Netflix</a:t>
            </a:r>
            <a:r>
              <a:rPr lang="pt-BR" sz="2400" dirty="0" smtClean="0">
                <a:solidFill>
                  <a:prstClr val="black"/>
                </a:solidFill>
              </a:rPr>
              <a:t>);</a:t>
            </a:r>
          </a:p>
        </p:txBody>
      </p:sp>
    </p:spTree>
    <p:extLst>
      <p:ext uri="{BB962C8B-B14F-4D97-AF65-F5344CB8AC3E}">
        <p14:creationId xmlns:p14="http://schemas.microsoft.com/office/powerpoint/2010/main" val="2623881624"/>
      </p:ext>
    </p:extLst>
  </p:cSld>
  <p:clrMapOvr>
    <a:masterClrMapping/>
  </p:clrMapOvr>
  <p:transition advClick="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404889"/>
            <a:ext cx="8064896" cy="605646"/>
          </a:xfrm>
        </p:spPr>
        <p:txBody>
          <a:bodyPr>
            <a:normAutofit fontScale="90000"/>
          </a:bodyPr>
          <a:lstStyle/>
          <a:p>
            <a:r>
              <a:rPr lang="pt-BR" sz="3600" b="1" dirty="0" smtClean="0">
                <a:latin typeface="+mn-lt"/>
              </a:rPr>
              <a:t>Manual aos professores: Sugestões para trabalhar em cada questão:</a:t>
            </a:r>
            <a:endParaRPr lang="pt-BR" sz="3600" b="1" dirty="0">
              <a:latin typeface="+mn-lt"/>
            </a:endParaRPr>
          </a:p>
        </p:txBody>
      </p:sp>
      <p:sp>
        <p:nvSpPr>
          <p:cNvPr id="3" name="Espaço Reservado para Conteúdo 2"/>
          <p:cNvSpPr>
            <a:spLocks noGrp="1"/>
          </p:cNvSpPr>
          <p:nvPr>
            <p:ph idx="1"/>
          </p:nvPr>
        </p:nvSpPr>
        <p:spPr>
          <a:xfrm>
            <a:off x="539552" y="1340768"/>
            <a:ext cx="8229600" cy="5429288"/>
          </a:xfrm>
        </p:spPr>
        <p:txBody>
          <a:bodyPr>
            <a:normAutofit/>
          </a:bodyPr>
          <a:lstStyle/>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p:cNvSpPr/>
          <p:nvPr/>
        </p:nvSpPr>
        <p:spPr>
          <a:xfrm>
            <a:off x="2357422" y="6072206"/>
            <a:ext cx="4429156" cy="5714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SEGUIR EM FRENTE</a:t>
            </a:r>
            <a:endParaRPr lang="pt-BR" sz="2400" dirty="0"/>
          </a:p>
        </p:txBody>
      </p:sp>
      <p:sp>
        <p:nvSpPr>
          <p:cNvPr id="5" name="CaixaDeTexto 4"/>
          <p:cNvSpPr txBox="1"/>
          <p:nvPr/>
        </p:nvSpPr>
        <p:spPr>
          <a:xfrm>
            <a:off x="539552" y="1340768"/>
            <a:ext cx="7920880" cy="4154984"/>
          </a:xfrm>
          <a:prstGeom prst="rect">
            <a:avLst/>
          </a:prstGeom>
          <a:noFill/>
        </p:spPr>
        <p:txBody>
          <a:bodyPr wrap="square" rtlCol="0">
            <a:spAutoFit/>
          </a:bodyPr>
          <a:lstStyle/>
          <a:p>
            <a:r>
              <a:rPr lang="pt-BR" sz="2400" dirty="0" smtClean="0"/>
              <a:t>Questão 04</a:t>
            </a:r>
          </a:p>
          <a:p>
            <a:endParaRPr lang="pt-BR" sz="2400" dirty="0" smtClean="0"/>
          </a:p>
          <a:p>
            <a:pPr lvl="0" algn="just">
              <a:buFont typeface="Arial" panose="020B0604020202020204" pitchFamily="34" charset="0"/>
              <a:buChar char="•"/>
            </a:pPr>
            <a:r>
              <a:rPr lang="pt-BR" sz="2400" dirty="0" smtClean="0"/>
              <a:t> </a:t>
            </a:r>
            <a:r>
              <a:rPr lang="pt-BR" sz="2400" dirty="0">
                <a:solidFill>
                  <a:prstClr val="black"/>
                </a:solidFill>
              </a:rPr>
              <a:t>Conhecer a usina de cana-de-açúcar mais próxima do município;</a:t>
            </a:r>
          </a:p>
          <a:p>
            <a:pPr lvl="0">
              <a:buFont typeface="Arial" panose="020B0604020202020204" pitchFamily="34" charset="0"/>
              <a:buChar char="•"/>
            </a:pPr>
            <a:endParaRPr lang="pt-BR" sz="1200" dirty="0">
              <a:solidFill>
                <a:prstClr val="black"/>
              </a:solidFill>
            </a:endParaRPr>
          </a:p>
          <a:p>
            <a:pPr lvl="0" algn="just">
              <a:buFont typeface="Arial" panose="020B0604020202020204" pitchFamily="34" charset="0"/>
              <a:buChar char="•"/>
            </a:pPr>
            <a:r>
              <a:rPr lang="pt-BR" sz="2400" dirty="0">
                <a:solidFill>
                  <a:prstClr val="black"/>
                </a:solidFill>
              </a:rPr>
              <a:t>Produzir tabelas e gráficos em relação as áreas utilizadas nos últimos anos para a produção de cana-de-açúcar;</a:t>
            </a:r>
          </a:p>
          <a:p>
            <a:pPr lvl="0">
              <a:buFont typeface="Arial" panose="020B0604020202020204" pitchFamily="34" charset="0"/>
              <a:buChar char="•"/>
            </a:pPr>
            <a:endParaRPr lang="pt-BR" sz="1200" dirty="0">
              <a:solidFill>
                <a:prstClr val="black"/>
              </a:solidFill>
            </a:endParaRPr>
          </a:p>
          <a:p>
            <a:pPr lvl="0" algn="just">
              <a:buFont typeface="Arial" panose="020B0604020202020204" pitchFamily="34" charset="0"/>
              <a:buChar char="•"/>
            </a:pPr>
            <a:r>
              <a:rPr lang="pt-BR" sz="2400" dirty="0">
                <a:solidFill>
                  <a:prstClr val="black"/>
                </a:solidFill>
              </a:rPr>
              <a:t>Pesquisar as principais doenças que podem causar os efeitos das queimadas, além das condições de trabalho nessas plantações;</a:t>
            </a:r>
          </a:p>
          <a:p>
            <a:pPr algn="just">
              <a:buFont typeface="Arial" panose="020B0604020202020204" pitchFamily="34" charset="0"/>
              <a:buChar char="•"/>
            </a:pPr>
            <a:endParaRPr lang="pt-BR" sz="2400" dirty="0"/>
          </a:p>
        </p:txBody>
      </p:sp>
    </p:spTree>
    <p:extLst>
      <p:ext uri="{BB962C8B-B14F-4D97-AF65-F5344CB8AC3E}">
        <p14:creationId xmlns:p14="http://schemas.microsoft.com/office/powerpoint/2010/main" val="809331466"/>
      </p:ext>
    </p:extLst>
  </p:cSld>
  <p:clrMapOvr>
    <a:masterClrMapping/>
  </p:clrMapOvr>
  <p:transition advClick="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404889"/>
            <a:ext cx="8064896" cy="605646"/>
          </a:xfrm>
        </p:spPr>
        <p:txBody>
          <a:bodyPr>
            <a:normAutofit fontScale="90000"/>
          </a:bodyPr>
          <a:lstStyle/>
          <a:p>
            <a:r>
              <a:rPr lang="pt-BR" sz="3600" b="1" dirty="0" smtClean="0">
                <a:latin typeface="+mn-lt"/>
              </a:rPr>
              <a:t>Manual aos professores: Sugestões para trabalhar em cada questão:</a:t>
            </a:r>
            <a:endParaRPr lang="pt-BR" sz="3600" b="1" dirty="0">
              <a:latin typeface="+mn-lt"/>
            </a:endParaRPr>
          </a:p>
        </p:txBody>
      </p:sp>
      <p:sp>
        <p:nvSpPr>
          <p:cNvPr id="3" name="Espaço Reservado para Conteúdo 2"/>
          <p:cNvSpPr>
            <a:spLocks noGrp="1"/>
          </p:cNvSpPr>
          <p:nvPr>
            <p:ph idx="1"/>
          </p:nvPr>
        </p:nvSpPr>
        <p:spPr>
          <a:xfrm>
            <a:off x="539552" y="1340768"/>
            <a:ext cx="8229600" cy="5429288"/>
          </a:xfrm>
        </p:spPr>
        <p:txBody>
          <a:bodyPr>
            <a:normAutofit/>
          </a:bodyPr>
          <a:lstStyle/>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p:cNvSpPr/>
          <p:nvPr/>
        </p:nvSpPr>
        <p:spPr>
          <a:xfrm>
            <a:off x="2357422" y="6072206"/>
            <a:ext cx="4429156" cy="5714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SEGUIR EM FRENTE</a:t>
            </a:r>
            <a:endParaRPr lang="pt-BR" sz="2400" dirty="0"/>
          </a:p>
        </p:txBody>
      </p:sp>
      <p:sp>
        <p:nvSpPr>
          <p:cNvPr id="5" name="CaixaDeTexto 4"/>
          <p:cNvSpPr txBox="1"/>
          <p:nvPr/>
        </p:nvSpPr>
        <p:spPr>
          <a:xfrm>
            <a:off x="539552" y="1340768"/>
            <a:ext cx="7920880" cy="4708981"/>
          </a:xfrm>
          <a:prstGeom prst="rect">
            <a:avLst/>
          </a:prstGeom>
          <a:noFill/>
        </p:spPr>
        <p:txBody>
          <a:bodyPr wrap="square" rtlCol="0">
            <a:spAutoFit/>
          </a:bodyPr>
          <a:lstStyle/>
          <a:p>
            <a:pPr algn="just"/>
            <a:r>
              <a:rPr lang="pt-BR" sz="2400" dirty="0"/>
              <a:t>Questão </a:t>
            </a:r>
            <a:r>
              <a:rPr lang="pt-BR" sz="2400" dirty="0" smtClean="0"/>
              <a:t>05</a:t>
            </a:r>
          </a:p>
          <a:p>
            <a:pPr algn="just"/>
            <a:endParaRPr lang="pt-BR" sz="2400" dirty="0" smtClean="0"/>
          </a:p>
          <a:p>
            <a:pPr algn="just">
              <a:buFont typeface="Arial" panose="020B0604020202020204" pitchFamily="34" charset="0"/>
              <a:buChar char="•"/>
            </a:pPr>
            <a:r>
              <a:rPr lang="pt-BR" sz="2400" dirty="0"/>
              <a:t>Pesquisar e conhecer se em Rialma existe alguma cooperativa de reciclagem de lixo;</a:t>
            </a:r>
          </a:p>
          <a:p>
            <a:pPr>
              <a:buFont typeface="Arial" panose="020B0604020202020204" pitchFamily="34" charset="0"/>
              <a:buChar char="•"/>
            </a:pPr>
            <a:endParaRPr lang="pt-BR" sz="1200" dirty="0"/>
          </a:p>
          <a:p>
            <a:pPr algn="just">
              <a:buFont typeface="Arial" panose="020B0604020202020204" pitchFamily="34" charset="0"/>
              <a:buChar char="•"/>
            </a:pPr>
            <a:r>
              <a:rPr lang="pt-BR" sz="2400" dirty="0"/>
              <a:t> Construir tabelas e gráficos sobre o lixo que pode ser reciclado na escola (por exemplo, na cozinha) em casa;</a:t>
            </a:r>
          </a:p>
          <a:p>
            <a:pPr>
              <a:buFont typeface="Arial" panose="020B0604020202020204" pitchFamily="34" charset="0"/>
              <a:buChar char="•"/>
            </a:pPr>
            <a:endParaRPr lang="pt-BR" sz="1200" dirty="0"/>
          </a:p>
          <a:p>
            <a:pPr algn="just">
              <a:buFont typeface="Arial" panose="020B0604020202020204" pitchFamily="34" charset="0"/>
              <a:buChar char="•"/>
            </a:pPr>
            <a:r>
              <a:rPr lang="pt-BR" sz="2400" dirty="0"/>
              <a:t>Produzir maquetes de materiais recicláveis</a:t>
            </a:r>
            <a:r>
              <a:rPr lang="pt-BR" sz="2400" dirty="0" smtClean="0"/>
              <a:t>;</a:t>
            </a:r>
          </a:p>
          <a:p>
            <a:pPr algn="just">
              <a:buFont typeface="Arial" panose="020B0604020202020204" pitchFamily="34" charset="0"/>
              <a:buChar char="•"/>
            </a:pPr>
            <a:endParaRPr lang="pt-BR" sz="2400" dirty="0"/>
          </a:p>
          <a:p>
            <a:pPr algn="just"/>
            <a:endParaRPr lang="pt-BR" sz="2400" dirty="0"/>
          </a:p>
          <a:p>
            <a:pPr>
              <a:buFont typeface="Arial" panose="020B0604020202020204" pitchFamily="34" charset="0"/>
              <a:buChar char="•"/>
            </a:pPr>
            <a:endParaRPr lang="pt-BR" sz="1200" dirty="0"/>
          </a:p>
          <a:p>
            <a:pPr algn="just"/>
            <a:endParaRPr lang="pt-BR" sz="2400" dirty="0"/>
          </a:p>
          <a:p>
            <a:endParaRPr lang="pt-BR" sz="2400" dirty="0"/>
          </a:p>
        </p:txBody>
      </p:sp>
    </p:spTree>
    <p:extLst>
      <p:ext uri="{BB962C8B-B14F-4D97-AF65-F5344CB8AC3E}">
        <p14:creationId xmlns:p14="http://schemas.microsoft.com/office/powerpoint/2010/main" val="2461752890"/>
      </p:ext>
    </p:extLst>
  </p:cSld>
  <p:clrMapOvr>
    <a:masterClrMapping/>
  </p:clrMapOvr>
  <p:transition advClick="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404889"/>
            <a:ext cx="8064896" cy="605646"/>
          </a:xfrm>
        </p:spPr>
        <p:txBody>
          <a:bodyPr>
            <a:normAutofit fontScale="90000"/>
          </a:bodyPr>
          <a:lstStyle/>
          <a:p>
            <a:r>
              <a:rPr lang="pt-BR" sz="3600" b="1" dirty="0" smtClean="0">
                <a:latin typeface="+mn-lt"/>
              </a:rPr>
              <a:t>Manual aos professores: Sugestões para trabalhar em cada questão:</a:t>
            </a:r>
            <a:endParaRPr lang="pt-BR" sz="3600" b="1" dirty="0">
              <a:latin typeface="+mn-lt"/>
            </a:endParaRPr>
          </a:p>
        </p:txBody>
      </p:sp>
      <p:sp>
        <p:nvSpPr>
          <p:cNvPr id="3" name="Espaço Reservado para Conteúdo 2"/>
          <p:cNvSpPr>
            <a:spLocks noGrp="1"/>
          </p:cNvSpPr>
          <p:nvPr>
            <p:ph idx="1"/>
          </p:nvPr>
        </p:nvSpPr>
        <p:spPr>
          <a:xfrm>
            <a:off x="539552" y="1340768"/>
            <a:ext cx="8229600" cy="5429288"/>
          </a:xfrm>
        </p:spPr>
        <p:txBody>
          <a:bodyPr>
            <a:normAutofit/>
          </a:bodyPr>
          <a:lstStyle/>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p:cNvSpPr/>
          <p:nvPr/>
        </p:nvSpPr>
        <p:spPr>
          <a:xfrm>
            <a:off x="2357422" y="6072206"/>
            <a:ext cx="4429156" cy="5714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SEGUIR EM FRENTE</a:t>
            </a:r>
            <a:endParaRPr lang="pt-BR" sz="2400" dirty="0"/>
          </a:p>
        </p:txBody>
      </p:sp>
      <p:sp>
        <p:nvSpPr>
          <p:cNvPr id="5" name="CaixaDeTexto 4"/>
          <p:cNvSpPr txBox="1"/>
          <p:nvPr/>
        </p:nvSpPr>
        <p:spPr>
          <a:xfrm>
            <a:off x="539552" y="1340768"/>
            <a:ext cx="7920880" cy="4524315"/>
          </a:xfrm>
          <a:prstGeom prst="rect">
            <a:avLst/>
          </a:prstGeom>
          <a:noFill/>
        </p:spPr>
        <p:txBody>
          <a:bodyPr wrap="square" rtlCol="0">
            <a:spAutoFit/>
          </a:bodyPr>
          <a:lstStyle/>
          <a:p>
            <a:pPr algn="just"/>
            <a:r>
              <a:rPr lang="pt-BR" sz="2400" dirty="0"/>
              <a:t>Questão </a:t>
            </a:r>
            <a:r>
              <a:rPr lang="pt-BR" sz="2400" dirty="0" smtClean="0"/>
              <a:t>05</a:t>
            </a:r>
          </a:p>
          <a:p>
            <a:pPr algn="just"/>
            <a:endParaRPr lang="pt-BR" sz="2400" dirty="0" smtClean="0"/>
          </a:p>
          <a:p>
            <a:pPr algn="just">
              <a:buFont typeface="Arial" panose="020B0604020202020204" pitchFamily="34" charset="0"/>
              <a:buChar char="•"/>
            </a:pPr>
            <a:r>
              <a:rPr lang="pt-BR" sz="2400" dirty="0"/>
              <a:t>Levantar informações juntamente com os alunos como é feito com o lixo orgânico produzido pela cantina da escola;</a:t>
            </a:r>
          </a:p>
          <a:p>
            <a:pPr>
              <a:buFont typeface="Arial" panose="020B0604020202020204" pitchFamily="34" charset="0"/>
              <a:buChar char="•"/>
            </a:pPr>
            <a:endParaRPr lang="pt-BR" sz="1200" dirty="0"/>
          </a:p>
          <a:p>
            <a:pPr algn="just">
              <a:buFont typeface="Arial" panose="020B0604020202020204" pitchFamily="34" charset="0"/>
              <a:buChar char="•"/>
            </a:pPr>
            <a:r>
              <a:rPr lang="pt-BR" sz="2400" dirty="0"/>
              <a:t> Propor ideias e debates para a solução desse problema; quem sabe a construção de uma pequena horta com produtos medicinais; </a:t>
            </a:r>
          </a:p>
          <a:p>
            <a:pPr>
              <a:buFont typeface="Arial" panose="020B0604020202020204" pitchFamily="34" charset="0"/>
              <a:buChar char="•"/>
            </a:pPr>
            <a:endParaRPr lang="pt-BR" sz="1200" dirty="0"/>
          </a:p>
          <a:p>
            <a:pPr algn="just">
              <a:buFont typeface="Arial" panose="020B0604020202020204" pitchFamily="34" charset="0"/>
              <a:buChar char="•"/>
            </a:pPr>
            <a:r>
              <a:rPr lang="pt-BR" sz="2400" dirty="0"/>
              <a:t>Produzir e divulgar cartazes para conscientizar toda comunidade escolar sobre a importância da coleta seletiva do lixo para o meio ambiente</a:t>
            </a:r>
            <a:r>
              <a:rPr lang="pt-BR" sz="2400" dirty="0" smtClean="0"/>
              <a:t>;</a:t>
            </a:r>
            <a:endParaRPr lang="pt-BR" sz="2400" dirty="0"/>
          </a:p>
          <a:p>
            <a:endParaRPr lang="pt-BR" sz="2400" dirty="0"/>
          </a:p>
        </p:txBody>
      </p:sp>
    </p:spTree>
    <p:extLst>
      <p:ext uri="{BB962C8B-B14F-4D97-AF65-F5344CB8AC3E}">
        <p14:creationId xmlns:p14="http://schemas.microsoft.com/office/powerpoint/2010/main" val="1522258822"/>
      </p:ext>
    </p:extLst>
  </p:cSld>
  <p:clrMapOvr>
    <a:masterClrMapping/>
  </p:clrMapOvr>
  <p:transition advClick="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404889"/>
            <a:ext cx="8064896" cy="605646"/>
          </a:xfrm>
        </p:spPr>
        <p:txBody>
          <a:bodyPr>
            <a:normAutofit fontScale="90000"/>
          </a:bodyPr>
          <a:lstStyle/>
          <a:p>
            <a:r>
              <a:rPr lang="pt-BR" sz="3600" b="1" dirty="0" smtClean="0">
                <a:latin typeface="+mn-lt"/>
              </a:rPr>
              <a:t>Manual aos professores: Sugestões para trabalhar em cada questão:</a:t>
            </a:r>
            <a:endParaRPr lang="pt-BR" sz="3600" b="1" dirty="0">
              <a:latin typeface="+mn-lt"/>
            </a:endParaRPr>
          </a:p>
        </p:txBody>
      </p:sp>
      <p:sp>
        <p:nvSpPr>
          <p:cNvPr id="3" name="Espaço Reservado para Conteúdo 2"/>
          <p:cNvSpPr>
            <a:spLocks noGrp="1"/>
          </p:cNvSpPr>
          <p:nvPr>
            <p:ph idx="1"/>
          </p:nvPr>
        </p:nvSpPr>
        <p:spPr>
          <a:xfrm>
            <a:off x="539552" y="1340768"/>
            <a:ext cx="8229600" cy="5429288"/>
          </a:xfrm>
        </p:spPr>
        <p:txBody>
          <a:bodyPr>
            <a:normAutofit/>
          </a:bodyPr>
          <a:lstStyle/>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p:cNvSpPr/>
          <p:nvPr/>
        </p:nvSpPr>
        <p:spPr>
          <a:xfrm>
            <a:off x="2357422" y="6072206"/>
            <a:ext cx="4429156" cy="5714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SEGUIR EM FRENTE</a:t>
            </a:r>
            <a:endParaRPr lang="pt-BR" sz="2400" dirty="0"/>
          </a:p>
        </p:txBody>
      </p:sp>
      <p:sp>
        <p:nvSpPr>
          <p:cNvPr id="5" name="CaixaDeTexto 4"/>
          <p:cNvSpPr txBox="1"/>
          <p:nvPr/>
        </p:nvSpPr>
        <p:spPr>
          <a:xfrm>
            <a:off x="539552" y="1340768"/>
            <a:ext cx="7920880" cy="2862322"/>
          </a:xfrm>
          <a:prstGeom prst="rect">
            <a:avLst/>
          </a:prstGeom>
          <a:noFill/>
        </p:spPr>
        <p:txBody>
          <a:bodyPr wrap="square" rtlCol="0">
            <a:spAutoFit/>
          </a:bodyPr>
          <a:lstStyle/>
          <a:p>
            <a:pPr algn="just"/>
            <a:r>
              <a:rPr lang="pt-BR" sz="2400" dirty="0" smtClean="0"/>
              <a:t>Questão 06</a:t>
            </a:r>
          </a:p>
          <a:p>
            <a:pPr algn="just"/>
            <a:endParaRPr lang="pt-BR" sz="2400" dirty="0"/>
          </a:p>
          <a:p>
            <a:pPr lvl="0" algn="just">
              <a:buFont typeface="Arial" panose="020B0604020202020204" pitchFamily="34" charset="0"/>
              <a:buChar char="•"/>
            </a:pPr>
            <a:r>
              <a:rPr lang="pt-BR" sz="2400" dirty="0">
                <a:solidFill>
                  <a:prstClr val="black"/>
                </a:solidFill>
              </a:rPr>
              <a:t>Plantio e distribuição de mudas de árvores em espaços públicos do município; inclusive no ambiente escolar;</a:t>
            </a:r>
          </a:p>
          <a:p>
            <a:pPr lvl="0" algn="just">
              <a:buFont typeface="Arial" panose="020B0604020202020204" pitchFamily="34" charset="0"/>
              <a:buChar char="•"/>
            </a:pPr>
            <a:endParaRPr lang="pt-BR" sz="1200" dirty="0">
              <a:solidFill>
                <a:prstClr val="black"/>
              </a:solidFill>
            </a:endParaRPr>
          </a:p>
          <a:p>
            <a:pPr lvl="0" algn="just">
              <a:buFont typeface="Arial" panose="020B0604020202020204" pitchFamily="34" charset="0"/>
              <a:buChar char="•"/>
            </a:pPr>
            <a:r>
              <a:rPr lang="pt-BR" sz="2400" dirty="0">
                <a:solidFill>
                  <a:prstClr val="black"/>
                </a:solidFill>
              </a:rPr>
              <a:t> Construir tabelas e gráficos sobre o desmatamento no Brasil, Goiás e em Rialma;</a:t>
            </a:r>
          </a:p>
          <a:p>
            <a:endParaRPr lang="pt-BR" sz="2400" dirty="0"/>
          </a:p>
        </p:txBody>
      </p:sp>
    </p:spTree>
    <p:extLst>
      <p:ext uri="{BB962C8B-B14F-4D97-AF65-F5344CB8AC3E}">
        <p14:creationId xmlns:p14="http://schemas.microsoft.com/office/powerpoint/2010/main" val="1329737455"/>
      </p:ext>
    </p:extLst>
  </p:cSld>
  <p:clrMapOvr>
    <a:masterClrMapping/>
  </p:clrMapOvr>
  <p:transition advClick="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404889"/>
            <a:ext cx="8064896" cy="605646"/>
          </a:xfrm>
        </p:spPr>
        <p:txBody>
          <a:bodyPr>
            <a:normAutofit fontScale="90000"/>
          </a:bodyPr>
          <a:lstStyle/>
          <a:p>
            <a:r>
              <a:rPr lang="pt-BR" sz="3600" b="1" dirty="0" smtClean="0">
                <a:latin typeface="+mn-lt"/>
              </a:rPr>
              <a:t>Manual aos professores: Sugestões para trabalhar em cada questão:</a:t>
            </a:r>
            <a:endParaRPr lang="pt-BR" sz="3600" b="1" dirty="0">
              <a:latin typeface="+mn-lt"/>
            </a:endParaRPr>
          </a:p>
        </p:txBody>
      </p:sp>
      <p:sp>
        <p:nvSpPr>
          <p:cNvPr id="3" name="Espaço Reservado para Conteúdo 2"/>
          <p:cNvSpPr>
            <a:spLocks noGrp="1"/>
          </p:cNvSpPr>
          <p:nvPr>
            <p:ph idx="1"/>
          </p:nvPr>
        </p:nvSpPr>
        <p:spPr>
          <a:xfrm>
            <a:off x="539552" y="1340768"/>
            <a:ext cx="8229600" cy="5429288"/>
          </a:xfrm>
        </p:spPr>
        <p:txBody>
          <a:bodyPr>
            <a:normAutofit/>
          </a:bodyPr>
          <a:lstStyle/>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p:cNvSpPr/>
          <p:nvPr/>
        </p:nvSpPr>
        <p:spPr>
          <a:xfrm>
            <a:off x="2357422" y="6072206"/>
            <a:ext cx="4429156" cy="5714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SEGUIR EM FRENTE</a:t>
            </a:r>
            <a:endParaRPr lang="pt-BR" sz="2400" dirty="0"/>
          </a:p>
        </p:txBody>
      </p:sp>
      <p:sp>
        <p:nvSpPr>
          <p:cNvPr id="5" name="CaixaDeTexto 4"/>
          <p:cNvSpPr txBox="1"/>
          <p:nvPr/>
        </p:nvSpPr>
        <p:spPr>
          <a:xfrm>
            <a:off x="539552" y="1340768"/>
            <a:ext cx="7920880" cy="2369880"/>
          </a:xfrm>
          <a:prstGeom prst="rect">
            <a:avLst/>
          </a:prstGeom>
          <a:noFill/>
        </p:spPr>
        <p:txBody>
          <a:bodyPr wrap="square" rtlCol="0">
            <a:spAutoFit/>
          </a:bodyPr>
          <a:lstStyle/>
          <a:p>
            <a:pPr algn="just"/>
            <a:r>
              <a:rPr lang="pt-BR" sz="2400" dirty="0"/>
              <a:t>Questão </a:t>
            </a:r>
            <a:r>
              <a:rPr lang="pt-BR" sz="2400" dirty="0" smtClean="0"/>
              <a:t>07</a:t>
            </a:r>
          </a:p>
          <a:p>
            <a:pPr algn="just"/>
            <a:endParaRPr lang="pt-BR" sz="2400" dirty="0"/>
          </a:p>
          <a:p>
            <a:pPr lvl="0" algn="just">
              <a:buFont typeface="Arial" panose="020B0604020202020204" pitchFamily="34" charset="0"/>
              <a:buChar char="•"/>
            </a:pPr>
            <a:r>
              <a:rPr lang="pt-BR" sz="2400" dirty="0">
                <a:solidFill>
                  <a:prstClr val="black"/>
                </a:solidFill>
              </a:rPr>
              <a:t>Conhecer as margens do Rio das Almas;</a:t>
            </a:r>
          </a:p>
          <a:p>
            <a:pPr lvl="0">
              <a:buFont typeface="Arial" panose="020B0604020202020204" pitchFamily="34" charset="0"/>
              <a:buChar char="•"/>
            </a:pPr>
            <a:endParaRPr lang="pt-BR" sz="1200" dirty="0">
              <a:solidFill>
                <a:prstClr val="black"/>
              </a:solidFill>
            </a:endParaRPr>
          </a:p>
          <a:p>
            <a:pPr lvl="0" algn="just">
              <a:buFont typeface="Arial" panose="020B0604020202020204" pitchFamily="34" charset="0"/>
              <a:buChar char="•"/>
            </a:pPr>
            <a:r>
              <a:rPr lang="pt-BR" sz="2400" dirty="0">
                <a:solidFill>
                  <a:prstClr val="black"/>
                </a:solidFill>
              </a:rPr>
              <a:t> Adquirir e plantar mudas;</a:t>
            </a:r>
          </a:p>
          <a:p>
            <a:pPr lvl="0">
              <a:buFont typeface="Arial" panose="020B0604020202020204" pitchFamily="34" charset="0"/>
              <a:buChar char="•"/>
            </a:pPr>
            <a:endParaRPr lang="pt-BR" sz="1200" dirty="0">
              <a:solidFill>
                <a:prstClr val="black"/>
              </a:solidFill>
            </a:endParaRPr>
          </a:p>
          <a:p>
            <a:pPr algn="just">
              <a:buFont typeface="Arial" panose="020B0604020202020204" pitchFamily="34" charset="0"/>
              <a:buChar char="•"/>
            </a:pPr>
            <a:endParaRPr lang="pt-BR" sz="2800" dirty="0"/>
          </a:p>
        </p:txBody>
      </p:sp>
    </p:spTree>
    <p:extLst>
      <p:ext uri="{BB962C8B-B14F-4D97-AF65-F5344CB8AC3E}">
        <p14:creationId xmlns:p14="http://schemas.microsoft.com/office/powerpoint/2010/main" val="541117860"/>
      </p:ext>
    </p:extLst>
  </p:cSld>
  <p:clrMapOvr>
    <a:masterClrMapping/>
  </p:clrMapOvr>
  <p:transition advClick="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404889"/>
            <a:ext cx="8064896" cy="605646"/>
          </a:xfrm>
        </p:spPr>
        <p:txBody>
          <a:bodyPr>
            <a:normAutofit fontScale="90000"/>
          </a:bodyPr>
          <a:lstStyle/>
          <a:p>
            <a:r>
              <a:rPr lang="pt-BR" sz="3600" b="1" dirty="0" smtClean="0">
                <a:latin typeface="+mn-lt"/>
              </a:rPr>
              <a:t>Manual aos professores: Sugestões para trabalhar em cada questão:</a:t>
            </a:r>
            <a:endParaRPr lang="pt-BR" sz="3600" b="1" dirty="0">
              <a:latin typeface="+mn-lt"/>
            </a:endParaRPr>
          </a:p>
        </p:txBody>
      </p:sp>
      <p:sp>
        <p:nvSpPr>
          <p:cNvPr id="3" name="Espaço Reservado para Conteúdo 2"/>
          <p:cNvSpPr>
            <a:spLocks noGrp="1"/>
          </p:cNvSpPr>
          <p:nvPr>
            <p:ph idx="1"/>
          </p:nvPr>
        </p:nvSpPr>
        <p:spPr>
          <a:xfrm>
            <a:off x="539552" y="1340768"/>
            <a:ext cx="8229600" cy="5429288"/>
          </a:xfrm>
        </p:spPr>
        <p:txBody>
          <a:bodyPr>
            <a:normAutofit/>
          </a:bodyPr>
          <a:lstStyle/>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p:cNvSpPr/>
          <p:nvPr/>
        </p:nvSpPr>
        <p:spPr>
          <a:xfrm>
            <a:off x="2357422" y="6072206"/>
            <a:ext cx="4429156" cy="5714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SEGUIR EM FRENTE</a:t>
            </a:r>
            <a:endParaRPr lang="pt-BR" sz="2400" dirty="0"/>
          </a:p>
        </p:txBody>
      </p:sp>
      <p:sp>
        <p:nvSpPr>
          <p:cNvPr id="5" name="CaixaDeTexto 4"/>
          <p:cNvSpPr txBox="1"/>
          <p:nvPr/>
        </p:nvSpPr>
        <p:spPr>
          <a:xfrm>
            <a:off x="539552" y="1340768"/>
            <a:ext cx="7920880" cy="3231654"/>
          </a:xfrm>
          <a:prstGeom prst="rect">
            <a:avLst/>
          </a:prstGeom>
          <a:noFill/>
        </p:spPr>
        <p:txBody>
          <a:bodyPr wrap="square" rtlCol="0">
            <a:spAutoFit/>
          </a:bodyPr>
          <a:lstStyle/>
          <a:p>
            <a:pPr algn="just"/>
            <a:r>
              <a:rPr lang="pt-BR" sz="2400" dirty="0"/>
              <a:t>Questão </a:t>
            </a:r>
            <a:r>
              <a:rPr lang="pt-BR" sz="2400" dirty="0" smtClean="0"/>
              <a:t>08</a:t>
            </a:r>
          </a:p>
          <a:p>
            <a:pPr algn="just"/>
            <a:endParaRPr lang="pt-BR" sz="2400" dirty="0" smtClean="0"/>
          </a:p>
          <a:p>
            <a:pPr lvl="0" algn="just">
              <a:buFont typeface="Arial" panose="020B0604020202020204" pitchFamily="34" charset="0"/>
              <a:buChar char="•"/>
            </a:pPr>
            <a:r>
              <a:rPr lang="pt-BR" sz="2400" dirty="0">
                <a:solidFill>
                  <a:prstClr val="black"/>
                </a:solidFill>
              </a:rPr>
              <a:t>Conhecer a história de Rialma, refletir e debater como era a paisagem há 10, 20, 30, 40 ou 50 anos atrás;</a:t>
            </a:r>
          </a:p>
          <a:p>
            <a:pPr lvl="0">
              <a:buFont typeface="Arial" panose="020B0604020202020204" pitchFamily="34" charset="0"/>
              <a:buChar char="•"/>
            </a:pPr>
            <a:endParaRPr lang="pt-BR" sz="1200" dirty="0">
              <a:solidFill>
                <a:prstClr val="black"/>
              </a:solidFill>
            </a:endParaRPr>
          </a:p>
          <a:p>
            <a:pPr lvl="0" algn="just">
              <a:buFont typeface="Arial" panose="020B0604020202020204" pitchFamily="34" charset="0"/>
              <a:buChar char="•"/>
            </a:pPr>
            <a:r>
              <a:rPr lang="pt-BR" sz="2400" dirty="0">
                <a:solidFill>
                  <a:prstClr val="black"/>
                </a:solidFill>
              </a:rPr>
              <a:t>Montar um mural com fotos;</a:t>
            </a:r>
          </a:p>
          <a:p>
            <a:pPr algn="just"/>
            <a:endParaRPr lang="pt-BR" sz="2400" dirty="0"/>
          </a:p>
          <a:p>
            <a:pPr algn="just">
              <a:buFont typeface="Arial" panose="020B0604020202020204" pitchFamily="34" charset="0"/>
              <a:buChar char="•"/>
            </a:pPr>
            <a:endParaRPr lang="pt-BR" sz="2400" dirty="0"/>
          </a:p>
          <a:p>
            <a:endParaRPr lang="pt-BR" sz="2400" dirty="0"/>
          </a:p>
        </p:txBody>
      </p:sp>
    </p:spTree>
    <p:extLst>
      <p:ext uri="{BB962C8B-B14F-4D97-AF65-F5344CB8AC3E}">
        <p14:creationId xmlns:p14="http://schemas.microsoft.com/office/powerpoint/2010/main" val="2415006714"/>
      </p:ext>
    </p:extLst>
  </p:cSld>
  <p:clrMapOvr>
    <a:masterClrMapping/>
  </p:clrMapOvr>
  <p:transition advClick="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404889"/>
            <a:ext cx="8064896" cy="605646"/>
          </a:xfrm>
        </p:spPr>
        <p:txBody>
          <a:bodyPr>
            <a:normAutofit fontScale="90000"/>
          </a:bodyPr>
          <a:lstStyle/>
          <a:p>
            <a:r>
              <a:rPr lang="pt-BR" sz="3600" b="1" dirty="0" smtClean="0">
                <a:latin typeface="+mn-lt"/>
              </a:rPr>
              <a:t>Manual aos professores: Sugestões para trabalhar em cada questão:</a:t>
            </a:r>
            <a:endParaRPr lang="pt-BR" sz="3600" b="1" dirty="0">
              <a:latin typeface="+mn-lt"/>
            </a:endParaRPr>
          </a:p>
        </p:txBody>
      </p:sp>
      <p:sp>
        <p:nvSpPr>
          <p:cNvPr id="3" name="Espaço Reservado para Conteúdo 2"/>
          <p:cNvSpPr>
            <a:spLocks noGrp="1"/>
          </p:cNvSpPr>
          <p:nvPr>
            <p:ph idx="1"/>
          </p:nvPr>
        </p:nvSpPr>
        <p:spPr>
          <a:xfrm>
            <a:off x="539552" y="1340768"/>
            <a:ext cx="8229600" cy="5429288"/>
          </a:xfrm>
        </p:spPr>
        <p:txBody>
          <a:bodyPr>
            <a:normAutofit/>
          </a:bodyPr>
          <a:lstStyle/>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p:cNvSpPr/>
          <p:nvPr/>
        </p:nvSpPr>
        <p:spPr>
          <a:xfrm>
            <a:off x="2357422" y="6072206"/>
            <a:ext cx="4429156" cy="57148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VOLTAR AO INÍCIO</a:t>
            </a:r>
            <a:endParaRPr lang="pt-BR" sz="2400" dirty="0"/>
          </a:p>
        </p:txBody>
      </p:sp>
      <p:sp>
        <p:nvSpPr>
          <p:cNvPr id="5" name="CaixaDeTexto 4"/>
          <p:cNvSpPr txBox="1"/>
          <p:nvPr/>
        </p:nvSpPr>
        <p:spPr>
          <a:xfrm>
            <a:off x="539552" y="1340768"/>
            <a:ext cx="7920880" cy="4893647"/>
          </a:xfrm>
          <a:prstGeom prst="rect">
            <a:avLst/>
          </a:prstGeom>
          <a:noFill/>
        </p:spPr>
        <p:txBody>
          <a:bodyPr wrap="square" rtlCol="0">
            <a:spAutoFit/>
          </a:bodyPr>
          <a:lstStyle/>
          <a:p>
            <a:pPr algn="just"/>
            <a:r>
              <a:rPr lang="pt-BR" sz="2400" dirty="0" smtClean="0"/>
              <a:t>Caro(a) professor(a), essas são apenas algumas sugestões para se trabalhar em cima do que as questões levantaram, há inúmeras outras metodologias. Sugiro ler o livro do autor Genebaldo Freire Dias, Educação Ambiental Princípios e práticas, nele o autor traz um capítulo sobre “As atividades de Educação Ambiental Urbana” para trabalhar em sala de aula, além dos anexos que são temas relevantes que levam para uma boa reflexão. Sites como informações sobre EA:</a:t>
            </a:r>
          </a:p>
          <a:p>
            <a:pPr algn="just">
              <a:buFont typeface="Arial" panose="020B0604020202020204" pitchFamily="34" charset="0"/>
              <a:buChar char="•"/>
            </a:pPr>
            <a:r>
              <a:rPr lang="pt-BR" sz="2400" dirty="0" smtClean="0"/>
              <a:t> http://www.mec.org.br (MEC);</a:t>
            </a:r>
            <a:endParaRPr lang="pt-BR" sz="2400" dirty="0"/>
          </a:p>
          <a:p>
            <a:pPr algn="just">
              <a:buFont typeface="Arial" panose="020B0604020202020204" pitchFamily="34" charset="0"/>
              <a:buChar char="•"/>
            </a:pPr>
            <a:r>
              <a:rPr lang="pt-BR" sz="2400" dirty="0" smtClean="0"/>
              <a:t> http://www.ibama.gov.br/autuação/eduamb (IBAMA);</a:t>
            </a:r>
          </a:p>
          <a:p>
            <a:pPr algn="just">
              <a:buFont typeface="Arial" panose="020B0604020202020204" pitchFamily="34" charset="0"/>
              <a:buChar char="•"/>
            </a:pPr>
            <a:r>
              <a:rPr lang="pt-BR" sz="2400" dirty="0" smtClean="0"/>
              <a:t> http://www.jornaldomeioambiente.com.br(jornal do meio Ambiente);</a:t>
            </a:r>
          </a:p>
          <a:p>
            <a:pPr algn="just"/>
            <a:endParaRPr lang="pt-BR" sz="2400" dirty="0"/>
          </a:p>
        </p:txBody>
      </p:sp>
    </p:spTree>
    <p:extLst>
      <p:ext uri="{BB962C8B-B14F-4D97-AF65-F5344CB8AC3E}">
        <p14:creationId xmlns:p14="http://schemas.microsoft.com/office/powerpoint/2010/main" val="4258195222"/>
      </p:ext>
    </p:extLst>
  </p:cSld>
  <p:clrMapOvr>
    <a:masterClrMapping/>
  </p:clrMapOvr>
  <p:transition advClick="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500166" y="214290"/>
            <a:ext cx="6329378" cy="560406"/>
          </a:xfrm>
        </p:spPr>
        <p:txBody>
          <a:bodyPr>
            <a:normAutofit fontScale="90000"/>
          </a:bodyPr>
          <a:lstStyle/>
          <a:p>
            <a:r>
              <a:rPr lang="pt-BR" sz="3600" b="1" dirty="0" smtClean="0"/>
              <a:t>Referências Bibliográficas</a:t>
            </a:r>
            <a:endParaRPr lang="pt-BR" sz="3600" b="1" dirty="0"/>
          </a:p>
        </p:txBody>
      </p:sp>
      <p:sp>
        <p:nvSpPr>
          <p:cNvPr id="3" name="Espaço Reservado para Conteúdo 2"/>
          <p:cNvSpPr>
            <a:spLocks noGrp="1"/>
          </p:cNvSpPr>
          <p:nvPr>
            <p:ph idx="1"/>
          </p:nvPr>
        </p:nvSpPr>
        <p:spPr>
          <a:xfrm>
            <a:off x="500034" y="857232"/>
            <a:ext cx="8229600" cy="5429288"/>
          </a:xfrm>
        </p:spPr>
        <p:txBody>
          <a:bodyPr>
            <a:normAutofit fontScale="92500" lnSpcReduction="20000"/>
          </a:bodyPr>
          <a:lstStyle/>
          <a:p>
            <a:pPr marL="0" indent="0" algn="just">
              <a:buNone/>
            </a:pPr>
            <a:r>
              <a:rPr lang="pt-BR" sz="1700" dirty="0"/>
              <a:t>BRANCO, Samuel </a:t>
            </a:r>
            <a:r>
              <a:rPr lang="pt-BR" sz="1700" dirty="0" err="1"/>
              <a:t>Murgel</a:t>
            </a:r>
            <a:r>
              <a:rPr lang="pt-BR" sz="1700" dirty="0"/>
              <a:t>. </a:t>
            </a:r>
            <a:r>
              <a:rPr lang="pt-BR" sz="1700" b="1" dirty="0"/>
              <a:t>O meio ambiente em debate</a:t>
            </a:r>
            <a:r>
              <a:rPr lang="pt-BR" sz="1700" dirty="0"/>
              <a:t>. São Paulo: Moderna, 1988. Coleção polemica</a:t>
            </a:r>
            <a:r>
              <a:rPr lang="pt-BR" sz="1700" dirty="0" smtClean="0"/>
              <a:t>.</a:t>
            </a:r>
          </a:p>
          <a:p>
            <a:pPr marL="0" indent="0" algn="just">
              <a:buNone/>
            </a:pPr>
            <a:endParaRPr lang="pt-BR" sz="1700" dirty="0"/>
          </a:p>
          <a:p>
            <a:pPr marL="0" indent="0" algn="just">
              <a:buNone/>
            </a:pPr>
            <a:r>
              <a:rPr lang="pt-BR" sz="1700" dirty="0"/>
              <a:t>BRASIL. </a:t>
            </a:r>
            <a:r>
              <a:rPr lang="pt-BR" sz="1700" b="1" dirty="0"/>
              <a:t>Ministério da Educação e Cultura- MEC.</a:t>
            </a:r>
            <a:r>
              <a:rPr lang="pt-BR" sz="1700" dirty="0"/>
              <a:t> Disponível em: http://portal.mec.gov.br/dmdocuments/publicacao5.pdf Acesso em: 31 de maio de </a:t>
            </a:r>
            <a:r>
              <a:rPr lang="pt-BR" sz="1700" dirty="0" smtClean="0"/>
              <a:t>2018.</a:t>
            </a:r>
          </a:p>
          <a:p>
            <a:pPr marL="0" indent="0" algn="just">
              <a:buNone/>
            </a:pPr>
            <a:endParaRPr lang="pt-BR" sz="1700" dirty="0"/>
          </a:p>
          <a:p>
            <a:pPr marL="0" indent="0" algn="just">
              <a:buNone/>
            </a:pPr>
            <a:r>
              <a:rPr lang="pt-BR" sz="1700" dirty="0"/>
              <a:t>BRITO, Gustavo Henrique Mendes. </a:t>
            </a:r>
            <a:r>
              <a:rPr lang="pt-BR" sz="1700" b="1" dirty="0"/>
              <a:t>Determinação da área cultivada com </a:t>
            </a:r>
            <a:r>
              <a:rPr lang="pt-BR" sz="1700" b="1" dirty="0" smtClean="0"/>
              <a:t>cana-de-açúcar </a:t>
            </a:r>
            <a:r>
              <a:rPr lang="pt-BR" sz="1700" b="1" dirty="0"/>
              <a:t>na microrregião de Ceres (GO) através de imagens </a:t>
            </a:r>
            <a:r>
              <a:rPr lang="pt-BR" sz="1700" b="1" dirty="0" err="1"/>
              <a:t>landsatTm.</a:t>
            </a:r>
            <a:r>
              <a:rPr lang="pt-BR" sz="1700" dirty="0" err="1"/>
              <a:t>Anápolis</a:t>
            </a:r>
            <a:r>
              <a:rPr lang="pt-BR" sz="1700" dirty="0"/>
              <a:t>, v.2, n1 ,13 </a:t>
            </a:r>
            <a:r>
              <a:rPr lang="pt-BR" sz="1700" dirty="0" smtClean="0"/>
              <a:t>páginas</a:t>
            </a:r>
            <a:r>
              <a:rPr lang="pt-BR" sz="1700" dirty="0"/>
              <a:t>, 2015.Disponível em: http://periodicos.unievangelica.edu.br/index.php/cientifica/article/view/1397/1279 Acesso em: 31 de março de 2018.</a:t>
            </a:r>
          </a:p>
          <a:p>
            <a:pPr marL="0" indent="0" algn="just">
              <a:buNone/>
            </a:pPr>
            <a:r>
              <a:rPr lang="pt-BR" sz="1700" dirty="0"/>
              <a:t> </a:t>
            </a:r>
          </a:p>
          <a:p>
            <a:pPr marL="0" indent="0" algn="just">
              <a:buNone/>
            </a:pPr>
            <a:r>
              <a:rPr lang="pt-BR" sz="1700" dirty="0"/>
              <a:t>DIAS, Genebaldo Freire. </a:t>
            </a:r>
            <a:r>
              <a:rPr lang="pt-BR" sz="1700" b="1" dirty="0"/>
              <a:t>Educação Ambiental: Princípios e Práticas</a:t>
            </a:r>
            <a:r>
              <a:rPr lang="pt-BR" sz="1700" dirty="0"/>
              <a:t>. 8ª Edição, São Paulo. Editora: Gaia LTDA, 2004</a:t>
            </a:r>
            <a:r>
              <a:rPr lang="pt-BR" sz="1700" dirty="0" smtClean="0"/>
              <a:t>.</a:t>
            </a:r>
          </a:p>
          <a:p>
            <a:pPr marL="0" indent="0" algn="just">
              <a:buNone/>
            </a:pPr>
            <a:endParaRPr lang="pt-BR" sz="1700" dirty="0"/>
          </a:p>
          <a:p>
            <a:pPr marL="0" indent="0" algn="just">
              <a:buNone/>
            </a:pPr>
            <a:r>
              <a:rPr lang="pt-BR" sz="1700" dirty="0"/>
              <a:t>IBGE, </a:t>
            </a:r>
            <a:r>
              <a:rPr lang="pt-BR" sz="1700" b="1" dirty="0"/>
              <a:t>Instituto Brasileiro de Geografia e Estatística. Biblioteca virtual</a:t>
            </a:r>
            <a:r>
              <a:rPr lang="pt-BR" sz="1700" dirty="0"/>
              <a:t>. Disponível em: https://biblioteca.ibge.gov.br/ Acesso em: 20 de dezembro de 2018.</a:t>
            </a:r>
          </a:p>
          <a:p>
            <a:pPr marL="0" indent="0" algn="just">
              <a:buNone/>
            </a:pPr>
            <a:r>
              <a:rPr lang="pt-BR" sz="1700" dirty="0"/>
              <a:t> </a:t>
            </a:r>
          </a:p>
          <a:p>
            <a:pPr marL="0" indent="0" algn="just">
              <a:buNone/>
            </a:pPr>
            <a:r>
              <a:rPr lang="pt-BR" sz="1700" dirty="0"/>
              <a:t>MONTERIO, Alexandrina; POMPEU, Geraldo Jr. </a:t>
            </a:r>
            <a:r>
              <a:rPr lang="pt-BR" sz="1700" b="1" dirty="0"/>
              <a:t>A matemática e os temas transversais</a:t>
            </a:r>
            <a:r>
              <a:rPr lang="pt-BR" sz="1700" dirty="0"/>
              <a:t>. São Paulo: Moderna,2001.</a:t>
            </a:r>
          </a:p>
          <a:p>
            <a:pPr marL="0" indent="0">
              <a:buNone/>
            </a:pPr>
            <a:r>
              <a:rPr lang="pt-BR" sz="1700" dirty="0"/>
              <a:t> </a:t>
            </a:r>
          </a:p>
          <a:p>
            <a:pPr marL="0" indent="0">
              <a:buNone/>
            </a:pPr>
            <a:r>
              <a:rPr lang="pt-BR" sz="1600" dirty="0"/>
              <a:t> </a:t>
            </a:r>
          </a:p>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a:hlinkClick r:id="rId2" action="ppaction://hlinksldjump"/>
          </p:cNvPr>
          <p:cNvSpPr/>
          <p:nvPr/>
        </p:nvSpPr>
        <p:spPr>
          <a:xfrm>
            <a:off x="2357422" y="6072206"/>
            <a:ext cx="4429156" cy="5714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SEGUIR EM FRENTE</a:t>
            </a:r>
            <a:endParaRPr lang="pt-BR" sz="2400" dirty="0"/>
          </a:p>
        </p:txBody>
      </p:sp>
    </p:spTree>
    <p:extLst>
      <p:ext uri="{BB962C8B-B14F-4D97-AF65-F5344CB8AC3E}">
        <p14:creationId xmlns:p14="http://schemas.microsoft.com/office/powerpoint/2010/main" val="1670890391"/>
      </p:ext>
    </p:extLst>
  </p:cSld>
  <p:clrMapOvr>
    <a:masterClrMapping/>
  </p:clrMapOvr>
  <p:transition advClick="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500166" y="214290"/>
            <a:ext cx="6329378" cy="560406"/>
          </a:xfrm>
        </p:spPr>
        <p:txBody>
          <a:bodyPr>
            <a:normAutofit fontScale="90000"/>
          </a:bodyPr>
          <a:lstStyle/>
          <a:p>
            <a:r>
              <a:rPr lang="pt-BR" sz="3600" b="1" dirty="0" smtClean="0"/>
              <a:t>Referências Bibliográficas</a:t>
            </a:r>
            <a:endParaRPr lang="pt-BR" sz="3600" b="1" dirty="0"/>
          </a:p>
        </p:txBody>
      </p:sp>
      <p:sp>
        <p:nvSpPr>
          <p:cNvPr id="3" name="Espaço Reservado para Conteúdo 2"/>
          <p:cNvSpPr>
            <a:spLocks noGrp="1"/>
          </p:cNvSpPr>
          <p:nvPr>
            <p:ph idx="1"/>
          </p:nvPr>
        </p:nvSpPr>
        <p:spPr>
          <a:xfrm>
            <a:off x="500034" y="857232"/>
            <a:ext cx="8229600" cy="5429288"/>
          </a:xfrm>
        </p:spPr>
        <p:txBody>
          <a:bodyPr>
            <a:normAutofit/>
          </a:bodyPr>
          <a:lstStyle/>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p:cNvSpPr/>
          <p:nvPr/>
        </p:nvSpPr>
        <p:spPr>
          <a:xfrm>
            <a:off x="2357422" y="6072206"/>
            <a:ext cx="4429156" cy="571480"/>
          </a:xfrm>
          <a:prstGeom prst="round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SEGUIR EM FRENTE</a:t>
            </a:r>
            <a:endParaRPr lang="pt-BR" sz="2400" dirty="0"/>
          </a:p>
        </p:txBody>
      </p:sp>
      <p:sp>
        <p:nvSpPr>
          <p:cNvPr id="5" name="Retângulo 4"/>
          <p:cNvSpPr/>
          <p:nvPr/>
        </p:nvSpPr>
        <p:spPr>
          <a:xfrm>
            <a:off x="500034" y="857232"/>
            <a:ext cx="6750496" cy="4369722"/>
          </a:xfrm>
          <a:prstGeom prst="rect">
            <a:avLst/>
          </a:prstGeom>
        </p:spPr>
        <p:txBody>
          <a:bodyPr wrap="square">
            <a:spAutoFit/>
          </a:bodyPr>
          <a:lstStyle/>
          <a:p>
            <a:pPr algn="just"/>
            <a:r>
              <a:rPr lang="pt-BR" sz="1600" dirty="0">
                <a:latin typeface="Times New Roman" panose="02020603050405020304" pitchFamily="18" charset="0"/>
                <a:ea typeface="Times New Roman" panose="02020603050405020304" pitchFamily="18" charset="0"/>
              </a:rPr>
              <a:t>MUNICIPAL. </a:t>
            </a:r>
            <a:r>
              <a:rPr lang="pt-BR" sz="1600" b="1" dirty="0">
                <a:latin typeface="Times New Roman" panose="02020603050405020304" pitchFamily="18" charset="0"/>
                <a:ea typeface="Times New Roman" panose="02020603050405020304" pitchFamily="18" charset="0"/>
              </a:rPr>
              <a:t>Lei nº 1.343/14, de 13 de novembro de 2014.</a:t>
            </a:r>
            <a:r>
              <a:rPr lang="pt-BR" sz="1600" dirty="0">
                <a:latin typeface="Times New Roman" panose="02020603050405020304" pitchFamily="18" charset="0"/>
                <a:ea typeface="Times New Roman" panose="02020603050405020304" pitchFamily="18" charset="0"/>
              </a:rPr>
              <a:t> </a:t>
            </a:r>
            <a:r>
              <a:rPr lang="pt-BR" sz="1600" dirty="0" smtClean="0">
                <a:latin typeface="Times New Roman" panose="02020603050405020304" pitchFamily="18" charset="0"/>
                <a:ea typeface="Times New Roman" panose="02020603050405020304" pitchFamily="18" charset="0"/>
              </a:rPr>
              <a:t>Disponível </a:t>
            </a:r>
            <a:r>
              <a:rPr lang="pt-BR" sz="1600" dirty="0">
                <a:latin typeface="Times New Roman" panose="02020603050405020304" pitchFamily="18" charset="0"/>
                <a:ea typeface="Times New Roman" panose="02020603050405020304" pitchFamily="18" charset="0"/>
              </a:rPr>
              <a:t>em: http://acessoainformacao.rialma.go.gov.br/legislacao/leis Acesso em: 25 de março de 2018</a:t>
            </a:r>
            <a:r>
              <a:rPr lang="pt-BR" sz="1600" dirty="0" smtClean="0">
                <a:latin typeface="Times New Roman" panose="02020603050405020304" pitchFamily="18" charset="0"/>
                <a:ea typeface="Times New Roman" panose="02020603050405020304" pitchFamily="18" charset="0"/>
              </a:rPr>
              <a:t>.</a:t>
            </a:r>
          </a:p>
          <a:p>
            <a:pPr algn="just"/>
            <a:endParaRPr lang="pt-BR" sz="1600" dirty="0">
              <a:latin typeface="Times New Roman" panose="02020603050405020304" pitchFamily="18" charset="0"/>
              <a:ea typeface="Times New Roman" panose="02020603050405020304" pitchFamily="18" charset="0"/>
            </a:endParaRPr>
          </a:p>
          <a:p>
            <a:pPr algn="just"/>
            <a:r>
              <a:rPr lang="pt-BR" sz="1600" dirty="0">
                <a:latin typeface="Times New Roman" panose="02020603050405020304" pitchFamily="18" charset="0"/>
                <a:ea typeface="Times New Roman" panose="02020603050405020304" pitchFamily="18" charset="0"/>
              </a:rPr>
              <a:t>MUNICIPAL, </a:t>
            </a:r>
            <a:r>
              <a:rPr lang="pt-BR" sz="1600" b="1" dirty="0">
                <a:latin typeface="Times New Roman" panose="02020603050405020304" pitchFamily="18" charset="0"/>
                <a:ea typeface="Times New Roman" panose="02020603050405020304" pitchFamily="18" charset="0"/>
              </a:rPr>
              <a:t>Secretaria de Meio Ambiente</a:t>
            </a:r>
            <a:r>
              <a:rPr lang="pt-BR" sz="1600" dirty="0">
                <a:latin typeface="Times New Roman" panose="02020603050405020304" pitchFamily="18" charset="0"/>
                <a:ea typeface="Times New Roman" panose="02020603050405020304" pitchFamily="18" charset="0"/>
              </a:rPr>
              <a:t>. Disponível em: http://</a:t>
            </a:r>
            <a:r>
              <a:rPr lang="pt-BR" sz="1600" dirty="0">
                <a:ea typeface="Times New Roman" panose="02020603050405020304" pitchFamily="18" charset="0"/>
              </a:rPr>
              <a:t>www.rialma.go.gov.br/pagina/163-secretaria-meio-ambiente</a:t>
            </a:r>
            <a:r>
              <a:rPr lang="pt-BR" sz="1600" dirty="0">
                <a:latin typeface="Times New Roman" panose="02020603050405020304" pitchFamily="18" charset="0"/>
                <a:ea typeface="Times New Roman" panose="02020603050405020304" pitchFamily="18" charset="0"/>
              </a:rPr>
              <a:t> Acesso em: 10 de abril de 2018</a:t>
            </a:r>
            <a:r>
              <a:rPr lang="pt-BR" sz="1600" dirty="0" smtClean="0">
                <a:latin typeface="Times New Roman" panose="02020603050405020304" pitchFamily="18" charset="0"/>
                <a:ea typeface="Times New Roman" panose="02020603050405020304" pitchFamily="18" charset="0"/>
              </a:rPr>
              <a:t>.</a:t>
            </a:r>
          </a:p>
          <a:p>
            <a:pPr algn="just"/>
            <a:endParaRPr lang="pt-BR" sz="1600" dirty="0">
              <a:latin typeface="Times New Roman" panose="02020603050405020304" pitchFamily="18" charset="0"/>
              <a:ea typeface="Times New Roman" panose="02020603050405020304" pitchFamily="18" charset="0"/>
            </a:endParaRPr>
          </a:p>
          <a:p>
            <a:pPr algn="just">
              <a:lnSpc>
                <a:spcPct val="106000"/>
              </a:lnSpc>
              <a:spcAft>
                <a:spcPts val="0"/>
              </a:spcAft>
            </a:pPr>
            <a:r>
              <a:rPr lang="pt-BR" sz="1600" dirty="0">
                <a:latin typeface="Times New Roman" panose="02020603050405020304" pitchFamily="18" charset="0"/>
                <a:ea typeface="Calibri" panose="020F0502020204030204" pitchFamily="34" charset="0"/>
                <a:cs typeface="Times New Roman" panose="02020603050405020304" pitchFamily="18" charset="0"/>
              </a:rPr>
              <a:t>NETO, Rosa Ernesto. </a:t>
            </a:r>
            <a:r>
              <a:rPr lang="pt-BR" sz="1600" b="1" dirty="0">
                <a:latin typeface="Times New Roman" panose="02020603050405020304" pitchFamily="18" charset="0"/>
                <a:ea typeface="Calibri" panose="020F0502020204030204" pitchFamily="34" charset="0"/>
                <a:cs typeface="Times New Roman" panose="02020603050405020304" pitchFamily="18" charset="0"/>
              </a:rPr>
              <a:t>Didática da matemática.</a:t>
            </a:r>
            <a:r>
              <a:rPr lang="pt-BR" sz="1600" dirty="0">
                <a:latin typeface="Times New Roman" panose="02020603050405020304" pitchFamily="18" charset="0"/>
                <a:ea typeface="Calibri" panose="020F0502020204030204" pitchFamily="34" charset="0"/>
                <a:cs typeface="Times New Roman" panose="02020603050405020304" pitchFamily="18" charset="0"/>
              </a:rPr>
              <a:t> 11ª ed. São Paulo: Ática, 2001</a:t>
            </a:r>
            <a:r>
              <a:rPr lang="pt-BR" sz="1600" dirty="0" smtClean="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6000"/>
              </a:lnSpc>
              <a:spcAft>
                <a:spcPts val="0"/>
              </a:spcAft>
            </a:pPr>
            <a:endParaRPr lang="pt-BR" sz="16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r>
              <a:rPr lang="pt-BR" sz="1600" dirty="0"/>
              <a:t>OLIVEIRA, Elisio Marcio. </a:t>
            </a:r>
            <a:r>
              <a:rPr lang="pt-BR" sz="1600" b="1" dirty="0"/>
              <a:t>O que fazer interdisciplinar. In: A Educação Ambiental uma possível abordagem.</a:t>
            </a:r>
            <a:r>
              <a:rPr lang="pt-BR" sz="1600" dirty="0"/>
              <a:t> Brasília, Edições IBAMA, 2006. Disponível em: http://www.ibama.gov.br/sophia/cnia/livros/educacaoambientalumaabordagemdigital.pdf Acesso em 16 de março de 2018.</a:t>
            </a:r>
          </a:p>
          <a:p>
            <a:r>
              <a:rPr lang="pt-BR" sz="1600" dirty="0"/>
              <a:t> </a:t>
            </a:r>
          </a:p>
          <a:p>
            <a:pPr algn="just">
              <a:lnSpc>
                <a:spcPct val="106000"/>
              </a:lnSpc>
              <a:spcAft>
                <a:spcPts val="0"/>
              </a:spcAft>
            </a:pPr>
            <a:endParaRPr lang="pt-BR"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6000"/>
              </a:lnSpc>
              <a:spcAft>
                <a:spcPts val="0"/>
              </a:spcAft>
            </a:pPr>
            <a:r>
              <a:rPr lang="pt-BR" dirty="0">
                <a:latin typeface="Times New Roman" panose="02020603050405020304" pitchFamily="18" charset="0"/>
                <a:ea typeface="Times New Roman" panose="02020603050405020304" pitchFamily="18" charset="0"/>
                <a:cs typeface="Times New Roman" panose="02020603050405020304" pitchFamily="18" charset="0"/>
              </a:rPr>
              <a:t> </a:t>
            </a:r>
            <a:endParaRPr lang="pt-BR"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6377467"/>
      </p:ext>
    </p:extLst>
  </p:cSld>
  <p:clrMapOvr>
    <a:masterClrMapping/>
  </p:clrMapOvr>
  <p:transition advClick="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500166" y="214290"/>
            <a:ext cx="6329378" cy="560406"/>
          </a:xfrm>
        </p:spPr>
        <p:txBody>
          <a:bodyPr>
            <a:normAutofit fontScale="90000"/>
          </a:bodyPr>
          <a:lstStyle/>
          <a:p>
            <a:r>
              <a:rPr lang="pt-BR" sz="3600" b="1" dirty="0" smtClean="0"/>
              <a:t>Referências Bibliográficas</a:t>
            </a:r>
            <a:endParaRPr lang="pt-BR" sz="3600" b="1" dirty="0"/>
          </a:p>
        </p:txBody>
      </p:sp>
      <p:sp>
        <p:nvSpPr>
          <p:cNvPr id="3" name="Espaço Reservado para Conteúdo 2"/>
          <p:cNvSpPr>
            <a:spLocks noGrp="1"/>
          </p:cNvSpPr>
          <p:nvPr>
            <p:ph idx="1"/>
          </p:nvPr>
        </p:nvSpPr>
        <p:spPr>
          <a:xfrm>
            <a:off x="539552" y="871309"/>
            <a:ext cx="8229600" cy="5429288"/>
          </a:xfrm>
        </p:spPr>
        <p:txBody>
          <a:bodyPr>
            <a:normAutofit/>
          </a:bodyPr>
          <a:lstStyle/>
          <a:p>
            <a:pPr marL="0" indent="0" algn="just">
              <a:buNone/>
            </a:pPr>
            <a:endParaRPr lang="pt-BR" sz="1600" dirty="0" smtClean="0">
              <a:solidFill>
                <a:schemeClr val="tx2">
                  <a:lumMod val="50000"/>
                </a:schemeClr>
              </a:solidFill>
            </a:endParaRPr>
          </a:p>
          <a:p>
            <a:endParaRPr lang="pt-BR" sz="1600" dirty="0" smtClean="0">
              <a:solidFill>
                <a:schemeClr val="tx2">
                  <a:lumMod val="50000"/>
                </a:schemeClr>
              </a:solidFill>
            </a:endParaRPr>
          </a:p>
        </p:txBody>
      </p:sp>
      <p:sp>
        <p:nvSpPr>
          <p:cNvPr id="4" name="Retângulo de cantos arredondados 3"/>
          <p:cNvSpPr/>
          <p:nvPr/>
        </p:nvSpPr>
        <p:spPr>
          <a:xfrm>
            <a:off x="2357422" y="6072206"/>
            <a:ext cx="4429156" cy="571480"/>
          </a:xfrm>
          <a:prstGeom prst="roundRect">
            <a:avLst/>
          </a:prstGeom>
          <a:solidFill>
            <a:srgbClr val="66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smtClean="0">
                <a:hlinkClick r:id="rId2" action="ppaction://hlinksldjump"/>
              </a:rPr>
              <a:t>VOLTAR AO INÍCIO</a:t>
            </a:r>
            <a:endParaRPr lang="pt-BR" sz="2400" dirty="0"/>
          </a:p>
        </p:txBody>
      </p:sp>
      <p:sp>
        <p:nvSpPr>
          <p:cNvPr id="5" name="Retângulo 4"/>
          <p:cNvSpPr/>
          <p:nvPr/>
        </p:nvSpPr>
        <p:spPr>
          <a:xfrm>
            <a:off x="500034" y="857232"/>
            <a:ext cx="6750496" cy="2109488"/>
          </a:xfrm>
          <a:prstGeom prst="rect">
            <a:avLst/>
          </a:prstGeom>
        </p:spPr>
        <p:txBody>
          <a:bodyPr wrap="square">
            <a:spAutoFit/>
          </a:bodyPr>
          <a:lstStyle/>
          <a:p>
            <a:pPr algn="just"/>
            <a:r>
              <a:rPr lang="pt-BR" sz="1600" dirty="0"/>
              <a:t>PREFEITURA MUNICIPAL DE RIALMA. </a:t>
            </a:r>
            <a:r>
              <a:rPr lang="pt-BR" sz="1600" b="1" dirty="0"/>
              <a:t>História.</a:t>
            </a:r>
            <a:r>
              <a:rPr lang="pt-BR" sz="1600" dirty="0"/>
              <a:t> Disponível em: http://www.rialma.go.gov.br/pagina/181-historia Acesso em: 22 de dezembro de 2018.</a:t>
            </a:r>
          </a:p>
          <a:p>
            <a:pPr algn="just"/>
            <a:r>
              <a:rPr lang="pt-BR" sz="1600" dirty="0"/>
              <a:t> </a:t>
            </a:r>
          </a:p>
          <a:p>
            <a:pPr algn="just"/>
            <a:r>
              <a:rPr lang="pt-BR" sz="1600" dirty="0"/>
              <a:t> </a:t>
            </a:r>
          </a:p>
          <a:p>
            <a:pPr algn="just"/>
            <a:r>
              <a:rPr lang="pt-BR" sz="1600" dirty="0"/>
              <a:t>SORRENTINO, Marcos. </a:t>
            </a:r>
            <a:r>
              <a:rPr lang="pt-BR" sz="1600" b="1" dirty="0"/>
              <a:t>Desenvolvimento sustentável e participação: algumas reflexões em voz alta.</a:t>
            </a:r>
            <a:r>
              <a:rPr lang="pt-BR" sz="1600" dirty="0"/>
              <a:t> In LOUREIRO, Carlos Frederico Bernardes, LAYRARGUES, </a:t>
            </a:r>
            <a:endParaRPr lang="pt-BR" sz="1600" dirty="0">
              <a:ea typeface="Calibri" panose="020F0502020204030204" pitchFamily="34" charset="0"/>
              <a:cs typeface="Times New Roman" panose="02020603050405020304" pitchFamily="18" charset="0"/>
            </a:endParaRPr>
          </a:p>
          <a:p>
            <a:pPr algn="just">
              <a:lnSpc>
                <a:spcPct val="106000"/>
              </a:lnSpc>
              <a:spcAft>
                <a:spcPts val="0"/>
              </a:spcAft>
            </a:pPr>
            <a:r>
              <a:rPr lang="pt-BR" sz="1600" dirty="0">
                <a:ea typeface="Times New Roman" panose="02020603050405020304" pitchFamily="18" charset="0"/>
                <a:cs typeface="Times New Roman" panose="02020603050405020304" pitchFamily="18" charset="0"/>
              </a:rPr>
              <a:t> </a:t>
            </a:r>
            <a:endParaRPr lang="pt-BR" sz="16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94484583"/>
      </p:ext>
    </p:extLst>
  </p:cSld>
  <p:clrMapOvr>
    <a:masterClrMapping/>
  </p:clrMapOvr>
  <p:transition advClick="0"/>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5453</TotalTime>
  <Words>3059</Words>
  <Application>Microsoft Office PowerPoint</Application>
  <PresentationFormat>Apresentação na tela (4:3)</PresentationFormat>
  <Paragraphs>403</Paragraphs>
  <Slides>58</Slides>
  <Notes>3</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58</vt:i4>
      </vt:variant>
    </vt:vector>
  </HeadingPairs>
  <TitlesOfParts>
    <vt:vector size="62" baseType="lpstr">
      <vt:lpstr>Arial</vt:lpstr>
      <vt:lpstr>Calibri</vt:lpstr>
      <vt:lpstr>Times New Roman</vt:lpstr>
      <vt:lpstr>Tema do Office</vt:lpstr>
      <vt:lpstr>Apresentação do PowerPoint</vt:lpstr>
      <vt:lpstr>Apresentação do PowerPoint</vt:lpstr>
      <vt:lpstr>Apresentação do PowerPoint</vt:lpstr>
      <vt:lpstr>Apresentação do PowerPoint</vt:lpstr>
      <vt:lpstr>Apresentação do PowerPoint</vt:lpstr>
      <vt:lpstr>Você errou!!  Não foi desta vez!!! </vt:lpstr>
      <vt:lpstr>Apresentação do PowerPoint</vt:lpstr>
      <vt:lpstr>Apresentação do PowerPoint</vt:lpstr>
      <vt:lpstr>Resposta incorreta!!</vt:lpstr>
      <vt:lpstr>Apresentação do PowerPoint</vt:lpstr>
      <vt:lpstr>Erro!! Faltou atenção!</vt:lpstr>
      <vt:lpstr>Erro detectado!</vt:lpstr>
      <vt:lpstr>Apresentação do PowerPoint</vt:lpstr>
      <vt:lpstr>Apresentação do PowerPoint</vt:lpstr>
      <vt:lpstr>Apresentação do PowerPoint</vt:lpstr>
      <vt:lpstr>Que triste!  Não foi desta vez...</vt:lpstr>
      <vt:lpstr>Resposta Incorreta! </vt:lpstr>
      <vt:lpstr>4. Na microrregião em que o município de Rialma faz parte, a monocultura de cana-de-açúcar tem invadido as áreas de cultivos tradicionais em pequenas propriedades e  da agricultura familiar onde avança e ocupa os solos do bioma Cerrado. Nos últimos anos houve um crescimento  de 184% em área cultivada para a microrregião de Rialma. Se em um ano a quantidade de área plantada em uma região de Rialma era 2km², qual é a área ocupada pela plantação atualmente de acordo com o texto?   </vt:lpstr>
      <vt:lpstr>Que pena!! Você errou!</vt:lpstr>
      <vt:lpstr>Conceito incorreto!  Faltou concentração!!</vt:lpstr>
      <vt:lpstr>Apresentação do PowerPoint</vt:lpstr>
      <vt:lpstr>Erro detectado! </vt:lpstr>
      <vt:lpstr>Apresentação do PowerPoint</vt:lpstr>
      <vt:lpstr>Erro detectado! </vt:lpstr>
      <vt:lpstr>Resposta incorreta!! </vt:lpstr>
      <vt:lpstr>Ahh não... Resposta errada!</vt:lpstr>
      <vt:lpstr>Apresentação do PowerPoint</vt:lpstr>
      <vt:lpstr>Apresentação do PowerPoint</vt:lpstr>
      <vt:lpstr>Ahh não...  Resposta incorreta!</vt:lpstr>
      <vt:lpstr>Erro detectado!</vt:lpstr>
      <vt:lpstr>Resposta errada! Que pena!</vt:lpstr>
      <vt:lpstr>Apresentação do PowerPoint</vt:lpstr>
      <vt:lpstr>   </vt:lpstr>
      <vt:lpstr>Parabéns!!!  Você acertou!</vt:lpstr>
      <vt:lpstr>Resposta incorreta!</vt:lpstr>
      <vt:lpstr>Erro detectado!!</vt:lpstr>
      <vt:lpstr>Faltou concentração! Resposta errada!</vt:lpstr>
      <vt:lpstr>Apresentação do PowerPoint</vt:lpstr>
      <vt:lpstr>Apresentação do PowerPoint</vt:lpstr>
      <vt:lpstr>Resposta incorreta!!</vt:lpstr>
      <vt:lpstr>Erro!! Faltou atenção!</vt:lpstr>
      <vt:lpstr>Erro detectado!</vt:lpstr>
      <vt:lpstr>Apresentação do PowerPoint</vt:lpstr>
      <vt:lpstr>Manual aos professores: Sugestões para trabalhar em cada questão:</vt:lpstr>
      <vt:lpstr>Manual aos professores: Sugestões para trabalhar em cada questão:</vt:lpstr>
      <vt:lpstr>Manual aos professores: Sugestões para trabalhar em cada questão:</vt:lpstr>
      <vt:lpstr>Manual aos professores: Sugestões para trabalhar em cada questão:</vt:lpstr>
      <vt:lpstr>Manual aos professores: Sugestões para trabalhar em cada questão:</vt:lpstr>
      <vt:lpstr>Manual aos professores: Sugestões para trabalhar em cada questão:</vt:lpstr>
      <vt:lpstr>Manual aos professores: Sugestões para trabalhar em cada questão:</vt:lpstr>
      <vt:lpstr>Manual aos professores: Sugestões para trabalhar em cada questão:</vt:lpstr>
      <vt:lpstr>Manual aos professores: Sugestões para trabalhar em cada questão:</vt:lpstr>
      <vt:lpstr>Manual aos professores: Sugestões para trabalhar em cada questão:</vt:lpstr>
      <vt:lpstr>Manual aos professores: Sugestões para trabalhar em cada questão:</vt:lpstr>
      <vt:lpstr>Manual aos professores: Sugestões para trabalhar em cada questão:</vt:lpstr>
      <vt:lpstr>Referências Bibliográficas</vt:lpstr>
      <vt:lpstr>Referências Bibliográficas</vt:lpstr>
      <vt:lpstr>Referências Bibliográficas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Cristina</dc:creator>
  <cp:lastModifiedBy>GUTO</cp:lastModifiedBy>
  <cp:revision>812</cp:revision>
  <dcterms:created xsi:type="dcterms:W3CDTF">2015-01-12T22:35:31Z</dcterms:created>
  <dcterms:modified xsi:type="dcterms:W3CDTF">2019-05-06T13:12:58Z</dcterms:modified>
</cp:coreProperties>
</file>